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9"/>
  </p:notesMasterIdLst>
  <p:sldIdLst>
    <p:sldId id="275" r:id="rId5"/>
    <p:sldId id="276" r:id="rId6"/>
    <p:sldId id="319" r:id="rId7"/>
    <p:sldId id="521" r:id="rId8"/>
    <p:sldId id="530" r:id="rId9"/>
    <p:sldId id="522" r:id="rId10"/>
    <p:sldId id="523" r:id="rId11"/>
    <p:sldId id="524" r:id="rId12"/>
    <p:sldId id="531" r:id="rId13"/>
    <p:sldId id="525" r:id="rId14"/>
    <p:sldId id="526" r:id="rId15"/>
    <p:sldId id="527" r:id="rId16"/>
    <p:sldId id="528" r:id="rId17"/>
    <p:sldId id="27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a:srgbClr val="385723"/>
    <a:srgbClr val="307289"/>
    <a:srgbClr val="52899D"/>
    <a:srgbClr val="33CCFF"/>
    <a:srgbClr val="050607"/>
    <a:srgbClr val="CF71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66F3251-A311-4DA4-BA95-9492D50E5D84}" v="71" dt="2024-07-04T17:05:21.0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230" autoAdjust="0"/>
  </p:normalViewPr>
  <p:slideViewPr>
    <p:cSldViewPr snapToGrid="0">
      <p:cViewPr varScale="1">
        <p:scale>
          <a:sx n="55" d="100"/>
          <a:sy n="55" d="100"/>
        </p:scale>
        <p:origin x="1004" y="44"/>
      </p:cViewPr>
      <p:guideLst>
        <p:guide orient="horz" pos="2184"/>
        <p:guide pos="3840"/>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2.jpeg>
</file>

<file path=ppt/media/image3.jpe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293E8C-AE46-4FD4-9FD2-66E558892062}" type="datetimeFigureOut">
              <a:rPr lang="en-US" smtClean="0"/>
              <a:t>9/2/2024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BE9B54-1069-4A44-BF02-75DD47CD205F}" type="slidenum">
              <a:rPr lang="en-US" smtClean="0"/>
              <a:t>‹#›</a:t>
            </a:fld>
            <a:endParaRPr lang="en-US"/>
          </a:p>
        </p:txBody>
      </p:sp>
    </p:spTree>
    <p:extLst>
      <p:ext uri="{BB962C8B-B14F-4D97-AF65-F5344CB8AC3E}">
        <p14:creationId xmlns:p14="http://schemas.microsoft.com/office/powerpoint/2010/main" val="28796505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BE9B54-1069-4A44-BF02-75DD47CD205F}" type="slidenum">
              <a:rPr lang="en-US" smtClean="0"/>
              <a:t>1</a:t>
            </a:fld>
            <a:endParaRPr lang="en-US"/>
          </a:p>
        </p:txBody>
      </p:sp>
    </p:spTree>
    <p:extLst>
      <p:ext uri="{BB962C8B-B14F-4D97-AF65-F5344CB8AC3E}">
        <p14:creationId xmlns:p14="http://schemas.microsoft.com/office/powerpoint/2010/main" val="39017814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A0BE9B54-1069-4A44-BF02-75DD47CD205F}" type="slidenum">
              <a:rPr lang="en-US" smtClean="0"/>
              <a:t>12</a:t>
            </a:fld>
            <a:endParaRPr lang="en-US"/>
          </a:p>
        </p:txBody>
      </p:sp>
    </p:spTree>
    <p:extLst>
      <p:ext uri="{BB962C8B-B14F-4D97-AF65-F5344CB8AC3E}">
        <p14:creationId xmlns:p14="http://schemas.microsoft.com/office/powerpoint/2010/main" val="31109031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A0BE9B54-1069-4A44-BF02-75DD47CD205F}" type="slidenum">
              <a:rPr lang="en-US" smtClean="0"/>
              <a:t>13</a:t>
            </a:fld>
            <a:endParaRPr lang="en-US"/>
          </a:p>
        </p:txBody>
      </p:sp>
    </p:spTree>
    <p:extLst>
      <p:ext uri="{BB962C8B-B14F-4D97-AF65-F5344CB8AC3E}">
        <p14:creationId xmlns:p14="http://schemas.microsoft.com/office/powerpoint/2010/main" val="4278802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BE9B54-1069-4A44-BF02-75DD47CD205F}" type="slidenum">
              <a:rPr lang="en-US" smtClean="0"/>
              <a:t>3</a:t>
            </a:fld>
            <a:endParaRPr lang="en-US"/>
          </a:p>
        </p:txBody>
      </p:sp>
    </p:spTree>
    <p:extLst>
      <p:ext uri="{BB962C8B-B14F-4D97-AF65-F5344CB8AC3E}">
        <p14:creationId xmlns:p14="http://schemas.microsoft.com/office/powerpoint/2010/main" val="41884487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A0BE9B54-1069-4A44-BF02-75DD47CD205F}" type="slidenum">
              <a:rPr lang="en-US" smtClean="0"/>
              <a:t>4</a:t>
            </a:fld>
            <a:endParaRPr lang="en-US"/>
          </a:p>
        </p:txBody>
      </p:sp>
    </p:spTree>
    <p:extLst>
      <p:ext uri="{BB962C8B-B14F-4D97-AF65-F5344CB8AC3E}">
        <p14:creationId xmlns:p14="http://schemas.microsoft.com/office/powerpoint/2010/main" val="246550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BE9B54-1069-4A44-BF02-75DD47CD205F}" type="slidenum">
              <a:rPr lang="en-US" smtClean="0"/>
              <a:t>5</a:t>
            </a:fld>
            <a:endParaRPr lang="en-US"/>
          </a:p>
        </p:txBody>
      </p:sp>
    </p:spTree>
    <p:extLst>
      <p:ext uri="{BB962C8B-B14F-4D97-AF65-F5344CB8AC3E}">
        <p14:creationId xmlns:p14="http://schemas.microsoft.com/office/powerpoint/2010/main" val="3813492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A0BE9B54-1069-4A44-BF02-75DD47CD205F}" type="slidenum">
              <a:rPr lang="en-US" smtClean="0"/>
              <a:t>6</a:t>
            </a:fld>
            <a:endParaRPr lang="en-US"/>
          </a:p>
        </p:txBody>
      </p:sp>
    </p:spTree>
    <p:extLst>
      <p:ext uri="{BB962C8B-B14F-4D97-AF65-F5344CB8AC3E}">
        <p14:creationId xmlns:p14="http://schemas.microsoft.com/office/powerpoint/2010/main" val="2095537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A0BE9B54-1069-4A44-BF02-75DD47CD205F}" type="slidenum">
              <a:rPr lang="en-US" smtClean="0"/>
              <a:t>7</a:t>
            </a:fld>
            <a:endParaRPr lang="en-US"/>
          </a:p>
        </p:txBody>
      </p:sp>
    </p:spTree>
    <p:extLst>
      <p:ext uri="{BB962C8B-B14F-4D97-AF65-F5344CB8AC3E}">
        <p14:creationId xmlns:p14="http://schemas.microsoft.com/office/powerpoint/2010/main" val="22374345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A0BE9B54-1069-4A44-BF02-75DD47CD205F}" type="slidenum">
              <a:rPr lang="en-US" smtClean="0"/>
              <a:t>8</a:t>
            </a:fld>
            <a:endParaRPr lang="en-US"/>
          </a:p>
        </p:txBody>
      </p:sp>
    </p:spTree>
    <p:extLst>
      <p:ext uri="{BB962C8B-B14F-4D97-AF65-F5344CB8AC3E}">
        <p14:creationId xmlns:p14="http://schemas.microsoft.com/office/powerpoint/2010/main" val="3749022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A0BE9B54-1069-4A44-BF02-75DD47CD205F}" type="slidenum">
              <a:rPr lang="en-US" smtClean="0"/>
              <a:t>10</a:t>
            </a:fld>
            <a:endParaRPr lang="en-US"/>
          </a:p>
        </p:txBody>
      </p:sp>
    </p:spTree>
    <p:extLst>
      <p:ext uri="{BB962C8B-B14F-4D97-AF65-F5344CB8AC3E}">
        <p14:creationId xmlns:p14="http://schemas.microsoft.com/office/powerpoint/2010/main" val="860111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A0BE9B54-1069-4A44-BF02-75DD47CD205F}" type="slidenum">
              <a:rPr lang="en-US" smtClean="0"/>
              <a:t>11</a:t>
            </a:fld>
            <a:endParaRPr lang="en-US"/>
          </a:p>
        </p:txBody>
      </p:sp>
    </p:spTree>
    <p:extLst>
      <p:ext uri="{BB962C8B-B14F-4D97-AF65-F5344CB8AC3E}">
        <p14:creationId xmlns:p14="http://schemas.microsoft.com/office/powerpoint/2010/main" val="26813001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FC4D8-7267-481C-97FB-88531F8E7427}"/>
              </a:ext>
            </a:extLst>
          </p:cNvPr>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2045EB4-C8E9-4276-9892-A8BD1C24C1F3}"/>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1952CF-CF54-495A-A737-C76F22C5330D}"/>
              </a:ext>
            </a:extLst>
          </p:cNvPr>
          <p:cNvSpPr>
            <a:spLocks noGrp="1"/>
          </p:cNvSpPr>
          <p:nvPr>
            <p:ph type="dt" sz="half" idx="10"/>
          </p:nvPr>
        </p:nvSpPr>
        <p:spPr/>
        <p:txBody>
          <a:bodyPr/>
          <a:lstStyle/>
          <a:p>
            <a:fld id="{D855F667-FCBA-40BE-A9B1-473DDF20068A}" type="datetime1">
              <a:rPr lang="en-US" smtClean="0"/>
              <a:t>9/2/2024</a:t>
            </a:fld>
            <a:endParaRPr lang="en-US"/>
          </a:p>
        </p:txBody>
      </p:sp>
      <p:sp>
        <p:nvSpPr>
          <p:cNvPr id="5" name="Footer Placeholder 4">
            <a:extLst>
              <a:ext uri="{FF2B5EF4-FFF2-40B4-BE49-F238E27FC236}">
                <a16:creationId xmlns:a16="http://schemas.microsoft.com/office/drawing/2014/main" id="{DA2F82B9-480E-49D4-AFD3-A3BC21B8AF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3CFFCE-F9B6-482C-816E-091792F26E49}"/>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4293971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024C-8551-48EC-85CB-36598BBE26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7669F4-208D-4BAB-82BE-F275945E2B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781D84-11A2-4845-9DEE-21A1FB2F7749}"/>
              </a:ext>
            </a:extLst>
          </p:cNvPr>
          <p:cNvSpPr>
            <a:spLocks noGrp="1"/>
          </p:cNvSpPr>
          <p:nvPr>
            <p:ph type="dt" sz="half" idx="10"/>
          </p:nvPr>
        </p:nvSpPr>
        <p:spPr/>
        <p:txBody>
          <a:bodyPr/>
          <a:lstStyle/>
          <a:p>
            <a:fld id="{1E347C2F-9794-4565-AA17-086488DDD12F}" type="datetime1">
              <a:rPr lang="en-US" smtClean="0"/>
              <a:t>9/2/2024</a:t>
            </a:fld>
            <a:endParaRPr lang="en-US"/>
          </a:p>
        </p:txBody>
      </p:sp>
      <p:sp>
        <p:nvSpPr>
          <p:cNvPr id="5" name="Footer Placeholder 4">
            <a:extLst>
              <a:ext uri="{FF2B5EF4-FFF2-40B4-BE49-F238E27FC236}">
                <a16:creationId xmlns:a16="http://schemas.microsoft.com/office/drawing/2014/main" id="{82F461C0-7A06-45C8-A0F8-23FAD46F32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B6CCC8-2ED3-42E3-8030-B0E9DF79659C}"/>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1848293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05E5C2-3281-4A33-88C5-C97138BFACA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0B8C3E-19EC-4156-82C4-FA8E3ACF7D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78D120-4C33-4D5C-A088-1E77796376A1}"/>
              </a:ext>
            </a:extLst>
          </p:cNvPr>
          <p:cNvSpPr>
            <a:spLocks noGrp="1"/>
          </p:cNvSpPr>
          <p:nvPr>
            <p:ph type="dt" sz="half" idx="10"/>
          </p:nvPr>
        </p:nvSpPr>
        <p:spPr/>
        <p:txBody>
          <a:bodyPr/>
          <a:lstStyle/>
          <a:p>
            <a:fld id="{876E63C3-E098-445F-8942-DB539FBF8CAC}" type="datetime1">
              <a:rPr lang="en-US" smtClean="0"/>
              <a:t>9/2/2024</a:t>
            </a:fld>
            <a:endParaRPr lang="en-US"/>
          </a:p>
        </p:txBody>
      </p:sp>
      <p:sp>
        <p:nvSpPr>
          <p:cNvPr id="5" name="Footer Placeholder 4">
            <a:extLst>
              <a:ext uri="{FF2B5EF4-FFF2-40B4-BE49-F238E27FC236}">
                <a16:creationId xmlns:a16="http://schemas.microsoft.com/office/drawing/2014/main" id="{B418C907-51F8-4CCC-8671-CA5B649EB3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480B0B-A14D-4BA5-A718-F6E7ADBC49CD}"/>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362461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67FC0-FF7C-4F6B-A842-ECAEDD7558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CF3BD4-EEBC-444E-88DB-259F6F33A3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2BFAAB-6BAC-4D88-8AF7-FC846BF0456E}"/>
              </a:ext>
            </a:extLst>
          </p:cNvPr>
          <p:cNvSpPr>
            <a:spLocks noGrp="1"/>
          </p:cNvSpPr>
          <p:nvPr>
            <p:ph type="dt" sz="half" idx="10"/>
          </p:nvPr>
        </p:nvSpPr>
        <p:spPr/>
        <p:txBody>
          <a:bodyPr/>
          <a:lstStyle/>
          <a:p>
            <a:fld id="{3899A79B-8705-457F-8B14-3CA68A7B06E9}" type="datetime1">
              <a:rPr lang="en-US" smtClean="0"/>
              <a:t>9/2/2024</a:t>
            </a:fld>
            <a:endParaRPr lang="en-US"/>
          </a:p>
        </p:txBody>
      </p:sp>
      <p:sp>
        <p:nvSpPr>
          <p:cNvPr id="5" name="Footer Placeholder 4">
            <a:extLst>
              <a:ext uri="{FF2B5EF4-FFF2-40B4-BE49-F238E27FC236}">
                <a16:creationId xmlns:a16="http://schemas.microsoft.com/office/drawing/2014/main" id="{546DD7F4-E6AC-4CB6-B687-556E6DB5BE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AA703C-113A-46CC-AC65-292EB067D462}"/>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514042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E7A4B-0F44-4E42-939A-CDE6C4A492D0}"/>
              </a:ext>
            </a:extLst>
          </p:cNvPr>
          <p:cNvSpPr>
            <a:spLocks noGrp="1"/>
          </p:cNvSpPr>
          <p:nvPr>
            <p:ph type="title"/>
          </p:nvPr>
        </p:nvSpPr>
        <p:spPr>
          <a:xfrm>
            <a:off x="4902440" y="307011"/>
            <a:ext cx="6787025" cy="2986087"/>
          </a:xfrm>
        </p:spPr>
        <p:txBody>
          <a:bodyPr anchor="b"/>
          <a:lstStyle>
            <a:lvl1pPr algn="ctr">
              <a:defRPr sz="6000"/>
            </a:lvl1pPr>
          </a:lstStyle>
          <a:p>
            <a:r>
              <a:rPr lang="en-US"/>
              <a:t>Click to edit Master title style</a:t>
            </a:r>
          </a:p>
        </p:txBody>
      </p:sp>
      <p:sp>
        <p:nvSpPr>
          <p:cNvPr id="3" name="Text Placeholder 2">
            <a:extLst>
              <a:ext uri="{FF2B5EF4-FFF2-40B4-BE49-F238E27FC236}">
                <a16:creationId xmlns:a16="http://schemas.microsoft.com/office/drawing/2014/main" id="{B53B6593-CC60-4C4A-B097-A7D3799BD55C}"/>
              </a:ext>
            </a:extLst>
          </p:cNvPr>
          <p:cNvSpPr>
            <a:spLocks noGrp="1"/>
          </p:cNvSpPr>
          <p:nvPr>
            <p:ph type="body" idx="1"/>
          </p:nvPr>
        </p:nvSpPr>
        <p:spPr>
          <a:xfrm>
            <a:off x="4902440" y="3883454"/>
            <a:ext cx="6787025" cy="792283"/>
          </a:xfrm>
        </p:spPr>
        <p:txBody>
          <a:bodyPr/>
          <a:lstStyle>
            <a:lvl1pPr marL="0" indent="0" algn="ctr">
              <a:buNone/>
              <a:defRPr sz="2400">
                <a:solidFill>
                  <a:schemeClr val="bg2">
                    <a:lumMod val="1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56C689-8E98-4045-AAAC-AC66298D8CDB}"/>
              </a:ext>
            </a:extLst>
          </p:cNvPr>
          <p:cNvSpPr>
            <a:spLocks noGrp="1"/>
          </p:cNvSpPr>
          <p:nvPr>
            <p:ph type="dt" sz="half" idx="10"/>
          </p:nvPr>
        </p:nvSpPr>
        <p:spPr>
          <a:xfrm>
            <a:off x="5023411" y="5266097"/>
            <a:ext cx="1482526" cy="365125"/>
          </a:xfrm>
        </p:spPr>
        <p:txBody>
          <a:bodyPr/>
          <a:lstStyle/>
          <a:p>
            <a:fld id="{EB1A7D5B-7A75-4507-8C91-F02957F15F2F}" type="datetime1">
              <a:rPr lang="en-US" smtClean="0"/>
              <a:t>9/2/2024</a:t>
            </a:fld>
            <a:endParaRPr lang="en-US"/>
          </a:p>
        </p:txBody>
      </p:sp>
      <p:sp>
        <p:nvSpPr>
          <p:cNvPr id="5" name="Footer Placeholder 4">
            <a:extLst>
              <a:ext uri="{FF2B5EF4-FFF2-40B4-BE49-F238E27FC236}">
                <a16:creationId xmlns:a16="http://schemas.microsoft.com/office/drawing/2014/main" id="{F3A7DCE6-A108-4CE1-BB08-97701D342A20}"/>
              </a:ext>
            </a:extLst>
          </p:cNvPr>
          <p:cNvSpPr>
            <a:spLocks noGrp="1"/>
          </p:cNvSpPr>
          <p:nvPr>
            <p:ph type="ftr" sz="quarter" idx="11"/>
          </p:nvPr>
        </p:nvSpPr>
        <p:spPr>
          <a:xfrm>
            <a:off x="7071167" y="5266096"/>
            <a:ext cx="2026534" cy="365125"/>
          </a:xfrm>
        </p:spPr>
        <p:txBody>
          <a:bodyPr/>
          <a:lstStyle/>
          <a:p>
            <a:endParaRPr lang="en-US"/>
          </a:p>
        </p:txBody>
      </p:sp>
      <p:sp>
        <p:nvSpPr>
          <p:cNvPr id="6" name="Slide Number Placeholder 5">
            <a:extLst>
              <a:ext uri="{FF2B5EF4-FFF2-40B4-BE49-F238E27FC236}">
                <a16:creationId xmlns:a16="http://schemas.microsoft.com/office/drawing/2014/main" id="{0428B96D-492C-4CC3-A033-5EA3A2F3CCEE}"/>
              </a:ext>
            </a:extLst>
          </p:cNvPr>
          <p:cNvSpPr>
            <a:spLocks noGrp="1"/>
          </p:cNvSpPr>
          <p:nvPr>
            <p:ph type="sldNum" sz="quarter" idx="12"/>
          </p:nvPr>
        </p:nvSpPr>
        <p:spPr>
          <a:xfrm>
            <a:off x="9662931" y="5266095"/>
            <a:ext cx="2026534" cy="365125"/>
          </a:xfrm>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2721465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E1157-304E-4446-9FA2-A0D0F7A509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B4CE9E-70A6-48AD-A24A-13D5743836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0BE2C5-1B89-4EE8-A540-906472A1FB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4BB858-CDD0-459B-8AA4-9272BD26A46B}"/>
              </a:ext>
            </a:extLst>
          </p:cNvPr>
          <p:cNvSpPr>
            <a:spLocks noGrp="1"/>
          </p:cNvSpPr>
          <p:nvPr>
            <p:ph type="dt" sz="half" idx="10"/>
          </p:nvPr>
        </p:nvSpPr>
        <p:spPr/>
        <p:txBody>
          <a:bodyPr/>
          <a:lstStyle/>
          <a:p>
            <a:fld id="{C565EDD2-895C-41B1-A3BA-3E1C62A9BC1E}" type="datetime1">
              <a:rPr lang="en-US" smtClean="0"/>
              <a:t>9/2/2024</a:t>
            </a:fld>
            <a:endParaRPr lang="en-US"/>
          </a:p>
        </p:txBody>
      </p:sp>
      <p:sp>
        <p:nvSpPr>
          <p:cNvPr id="6" name="Footer Placeholder 5">
            <a:extLst>
              <a:ext uri="{FF2B5EF4-FFF2-40B4-BE49-F238E27FC236}">
                <a16:creationId xmlns:a16="http://schemas.microsoft.com/office/drawing/2014/main" id="{4DB7E86D-82BE-4E26-A9C3-95CC0F497B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7D830B-C931-46B1-8F17-16243BFDFA90}"/>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730577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CABEE-5ED7-4733-B755-CB96ADE7AA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1A0618-A658-46BD-AB6D-8208DA7FC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867DBE-C48C-42A1-94A3-9527A0944B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F27F4C-4D8F-4F03-9881-DADD3BC808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57925D-369F-411F-B885-734AB70D29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3643A2-98F3-42F1-9A82-FA5FFD7F88F9}"/>
              </a:ext>
            </a:extLst>
          </p:cNvPr>
          <p:cNvSpPr>
            <a:spLocks noGrp="1"/>
          </p:cNvSpPr>
          <p:nvPr>
            <p:ph type="dt" sz="half" idx="10"/>
          </p:nvPr>
        </p:nvSpPr>
        <p:spPr/>
        <p:txBody>
          <a:bodyPr/>
          <a:lstStyle/>
          <a:p>
            <a:fld id="{4F71C957-BBC5-4430-AA6F-15F2E74994C8}" type="datetime1">
              <a:rPr lang="en-US" smtClean="0"/>
              <a:t>9/2/2024</a:t>
            </a:fld>
            <a:endParaRPr lang="en-US"/>
          </a:p>
        </p:txBody>
      </p:sp>
      <p:sp>
        <p:nvSpPr>
          <p:cNvPr id="8" name="Footer Placeholder 7">
            <a:extLst>
              <a:ext uri="{FF2B5EF4-FFF2-40B4-BE49-F238E27FC236}">
                <a16:creationId xmlns:a16="http://schemas.microsoft.com/office/drawing/2014/main" id="{AC162CF4-4E17-4D39-8E8E-8949A9CD9E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DEEB83-1757-489A-8EE3-E5F48A357EBB}"/>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825987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650B1-6BD1-4645-81EE-9AC7858D85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7856AC-1564-422B-A261-A405B2217D42}"/>
              </a:ext>
            </a:extLst>
          </p:cNvPr>
          <p:cNvSpPr>
            <a:spLocks noGrp="1"/>
          </p:cNvSpPr>
          <p:nvPr>
            <p:ph type="dt" sz="half" idx="10"/>
          </p:nvPr>
        </p:nvSpPr>
        <p:spPr/>
        <p:txBody>
          <a:bodyPr/>
          <a:lstStyle/>
          <a:p>
            <a:fld id="{F689EA59-E501-422B-A522-75C3BABBCE61}" type="datetime1">
              <a:rPr lang="en-US" smtClean="0"/>
              <a:t>9/2/2024</a:t>
            </a:fld>
            <a:endParaRPr lang="en-US"/>
          </a:p>
        </p:txBody>
      </p:sp>
      <p:sp>
        <p:nvSpPr>
          <p:cNvPr id="4" name="Footer Placeholder 3">
            <a:extLst>
              <a:ext uri="{FF2B5EF4-FFF2-40B4-BE49-F238E27FC236}">
                <a16:creationId xmlns:a16="http://schemas.microsoft.com/office/drawing/2014/main" id="{AA5EC8FB-F905-4A5D-AB53-12C1AADB931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C74DBB-D2BA-424E-A50D-E0D78897E9E2}"/>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2780188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992351-298C-4CA7-A9E3-56F637FA48B9}"/>
              </a:ext>
            </a:extLst>
          </p:cNvPr>
          <p:cNvSpPr>
            <a:spLocks noGrp="1"/>
          </p:cNvSpPr>
          <p:nvPr>
            <p:ph type="dt" sz="half" idx="10"/>
          </p:nvPr>
        </p:nvSpPr>
        <p:spPr/>
        <p:txBody>
          <a:bodyPr/>
          <a:lstStyle/>
          <a:p>
            <a:fld id="{722CDA33-D55D-4843-B5A4-89D60B4F43B7}" type="datetime1">
              <a:rPr lang="en-US" smtClean="0"/>
              <a:t>9/2/2024</a:t>
            </a:fld>
            <a:endParaRPr lang="en-US"/>
          </a:p>
        </p:txBody>
      </p:sp>
      <p:sp>
        <p:nvSpPr>
          <p:cNvPr id="3" name="Footer Placeholder 2">
            <a:extLst>
              <a:ext uri="{FF2B5EF4-FFF2-40B4-BE49-F238E27FC236}">
                <a16:creationId xmlns:a16="http://schemas.microsoft.com/office/drawing/2014/main" id="{13F81D90-C9C0-4B17-89C3-13DA3A9114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9E314D-FD1B-4975-AE16-9CDCC6342C3D}"/>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483520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29E3F-372A-407D-B334-3FD2775502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240B83-8870-4B46-9F59-5CC84DEFB0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8CC3D7-7F10-42DA-8696-266C3AE69E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7E5CF6-7F8D-4850-9864-97DA86EA78D4}"/>
              </a:ext>
            </a:extLst>
          </p:cNvPr>
          <p:cNvSpPr>
            <a:spLocks noGrp="1"/>
          </p:cNvSpPr>
          <p:nvPr>
            <p:ph type="dt" sz="half" idx="10"/>
          </p:nvPr>
        </p:nvSpPr>
        <p:spPr/>
        <p:txBody>
          <a:bodyPr/>
          <a:lstStyle/>
          <a:p>
            <a:fld id="{1D73BA7B-4B12-459F-9B56-81D76797F72B}" type="datetime1">
              <a:rPr lang="en-US" smtClean="0"/>
              <a:t>9/2/2024</a:t>
            </a:fld>
            <a:endParaRPr lang="en-US"/>
          </a:p>
        </p:txBody>
      </p:sp>
      <p:sp>
        <p:nvSpPr>
          <p:cNvPr id="6" name="Footer Placeholder 5">
            <a:extLst>
              <a:ext uri="{FF2B5EF4-FFF2-40B4-BE49-F238E27FC236}">
                <a16:creationId xmlns:a16="http://schemas.microsoft.com/office/drawing/2014/main" id="{73646AFE-B880-46F5-B5C6-2DEC8AAFBB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375EDA-D7C7-4D5B-8ADA-2C4C0D169E46}"/>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1494897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0A279-B977-4A7C-87E5-62231D9463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C0D755-8571-44A5-AE1A-89C9201F5B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5F734A2E-AFFE-48A4-A1FD-8FC6BEE61F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85560A-540C-47FC-A6B0-665522069079}"/>
              </a:ext>
            </a:extLst>
          </p:cNvPr>
          <p:cNvSpPr>
            <a:spLocks noGrp="1"/>
          </p:cNvSpPr>
          <p:nvPr>
            <p:ph type="dt" sz="half" idx="10"/>
          </p:nvPr>
        </p:nvSpPr>
        <p:spPr/>
        <p:txBody>
          <a:bodyPr/>
          <a:lstStyle/>
          <a:p>
            <a:fld id="{67A4ACC0-36B8-45FA-BD1D-33A0BE19077B}" type="datetime1">
              <a:rPr lang="en-US" smtClean="0"/>
              <a:t>9/2/2024</a:t>
            </a:fld>
            <a:endParaRPr lang="en-US"/>
          </a:p>
        </p:txBody>
      </p:sp>
      <p:sp>
        <p:nvSpPr>
          <p:cNvPr id="6" name="Footer Placeholder 5">
            <a:extLst>
              <a:ext uri="{FF2B5EF4-FFF2-40B4-BE49-F238E27FC236}">
                <a16:creationId xmlns:a16="http://schemas.microsoft.com/office/drawing/2014/main" id="{949A1103-4151-4737-9D9F-ECB366AA7D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F0B3C5-F017-4E10-86F3-4C24DEFA8BD4}"/>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9584587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4EBDDA-E62D-4396-A585-79909DF65F1D}"/>
              </a:ext>
            </a:extLst>
          </p:cNvPr>
          <p:cNvSpPr>
            <a:spLocks noGrp="1"/>
          </p:cNvSpPr>
          <p:nvPr>
            <p:ph type="title"/>
          </p:nvPr>
        </p:nvSpPr>
        <p:spPr>
          <a:xfrm>
            <a:off x="838200" y="608924"/>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D21B46D-FE47-4863-91F5-8DF27DBA3FBD}"/>
              </a:ext>
            </a:extLst>
          </p:cNvPr>
          <p:cNvSpPr>
            <a:spLocks noGrp="1"/>
          </p:cNvSpPr>
          <p:nvPr>
            <p:ph type="body" idx="1"/>
          </p:nvPr>
        </p:nvSpPr>
        <p:spPr>
          <a:xfrm>
            <a:off x="838200" y="1971081"/>
            <a:ext cx="10515600" cy="427799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B7AB05-0A06-4E1C-9ABC-94BB04320F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16747A-F406-406C-8A0B-31DB2CBE3394}" type="datetime1">
              <a:rPr lang="en-US" smtClean="0"/>
              <a:t>9/2/2024</a:t>
            </a:fld>
            <a:endParaRPr lang="en-US"/>
          </a:p>
        </p:txBody>
      </p:sp>
      <p:sp>
        <p:nvSpPr>
          <p:cNvPr id="5" name="Footer Placeholder 4">
            <a:extLst>
              <a:ext uri="{FF2B5EF4-FFF2-40B4-BE49-F238E27FC236}">
                <a16:creationId xmlns:a16="http://schemas.microsoft.com/office/drawing/2014/main" id="{3443E9AF-D197-4E5B-86F0-EB12503E8F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D37BCB-A864-4AA7-AA0C-5BBFBA97E9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2AFD5A-4082-4BE4-96FC-4C4C6076294A}" type="slidenum">
              <a:rPr lang="en-US" smtClean="0"/>
              <a:pPr/>
              <a:t>‹#›</a:t>
            </a:fld>
            <a:endParaRPr lang="en-US"/>
          </a:p>
        </p:txBody>
      </p:sp>
    </p:spTree>
    <p:extLst>
      <p:ext uri="{BB962C8B-B14F-4D97-AF65-F5344CB8AC3E}">
        <p14:creationId xmlns:p14="http://schemas.microsoft.com/office/powerpoint/2010/main" val="682983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b="1" kern="1200">
          <a:solidFill>
            <a:schemeClr val="accent6">
              <a:lumMod val="50000"/>
            </a:schemeClr>
          </a:solidFill>
          <a:latin typeface="+mn-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2800" kern="1200">
          <a:solidFill>
            <a:schemeClr val="bg2">
              <a:lumMod val="10000"/>
            </a:schemeClr>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bg2">
              <a:lumMod val="10000"/>
            </a:schemeClr>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bg2">
              <a:lumMod val="10000"/>
            </a:schemeClr>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bg2">
              <a:lumMod val="10000"/>
            </a:schemeClr>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bg2">
              <a:lumMod val="1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5E126-A573-1D84-4218-09A477F5F66A}"/>
              </a:ext>
            </a:extLst>
          </p:cNvPr>
          <p:cNvSpPr>
            <a:spLocks noGrp="1"/>
          </p:cNvSpPr>
          <p:nvPr>
            <p:ph type="title"/>
          </p:nvPr>
        </p:nvSpPr>
        <p:spPr>
          <a:xfrm>
            <a:off x="4660920" y="2875198"/>
            <a:ext cx="7289749" cy="1503054"/>
          </a:xfrm>
        </p:spPr>
        <p:txBody>
          <a:bodyPr>
            <a:noAutofit/>
          </a:bodyPr>
          <a:lstStyle/>
          <a:p>
            <a:br>
              <a:rPr lang="en-US" sz="3600" dirty="0">
                <a:latin typeface="Raleway ExtraBold" pitchFamily="2" charset="0"/>
                <a:cs typeface="Times New Roman" panose="02020603050405020304" pitchFamily="18" charset="0"/>
              </a:rPr>
            </a:br>
            <a:r>
              <a:rPr lang="en-US" sz="3000" dirty="0">
                <a:latin typeface="Raleway ExtraBold" pitchFamily="2" charset="0"/>
                <a:cs typeface="Times New Roman" panose="02020603050405020304" pitchFamily="18" charset="0"/>
              </a:rPr>
              <a:t>ADVANCED LOGISTICS AND DATA ANALYSIS </a:t>
            </a:r>
            <a:br>
              <a:rPr lang="en-US" sz="3000" dirty="0">
                <a:latin typeface="Raleway ExtraBold" pitchFamily="2" charset="0"/>
                <a:cs typeface="Times New Roman" panose="02020603050405020304" pitchFamily="18" charset="0"/>
              </a:rPr>
            </a:br>
            <a:r>
              <a:rPr lang="en-US" sz="3000" dirty="0">
                <a:latin typeface="Raleway ExtraBold" pitchFamily="2" charset="0"/>
                <a:cs typeface="Times New Roman" panose="02020603050405020304" pitchFamily="18" charset="0"/>
              </a:rPr>
              <a:t>SYSTEM</a:t>
            </a:r>
            <a:endParaRPr lang="en-US" sz="3000" dirty="0">
              <a:solidFill>
                <a:srgbClr val="385723"/>
              </a:solidFill>
              <a:latin typeface="Times New Roman" panose="02020603050405020304" pitchFamily="18" charset="0"/>
              <a:cs typeface="Times New Roman" panose="02020603050405020304" pitchFamily="18" charset="0"/>
            </a:endParaRPr>
          </a:p>
        </p:txBody>
      </p:sp>
      <p:sp>
        <p:nvSpPr>
          <p:cNvPr id="5" name="Title 1">
            <a:extLst>
              <a:ext uri="{FF2B5EF4-FFF2-40B4-BE49-F238E27FC236}">
                <a16:creationId xmlns:a16="http://schemas.microsoft.com/office/drawing/2014/main" id="{F88F455A-E954-E0AA-E3BE-2688D079B977}"/>
              </a:ext>
            </a:extLst>
          </p:cNvPr>
          <p:cNvSpPr txBox="1">
            <a:spLocks/>
          </p:cNvSpPr>
          <p:nvPr/>
        </p:nvSpPr>
        <p:spPr>
          <a:xfrm>
            <a:off x="4584177" y="1862667"/>
            <a:ext cx="7289749" cy="122459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lumMod val="50000"/>
                  </a:schemeClr>
                </a:solidFill>
                <a:latin typeface="+mn-lt"/>
                <a:ea typeface="+mj-ea"/>
                <a:cs typeface="+mj-cs"/>
              </a:defRPr>
            </a:lvl1pPr>
          </a:lstStyle>
          <a:p>
            <a:endParaRPr lang="en-US" sz="2800" spc="300" dirty="0">
              <a:solidFill>
                <a:schemeClr val="accent3">
                  <a:lumMod val="50000"/>
                </a:schemeClr>
              </a:solidFill>
              <a:latin typeface="Raleway Black" pitchFamily="2" charset="0"/>
              <a:cs typeface="Times New Roman" panose="02020603050405020304" pitchFamily="18" charset="0"/>
            </a:endParaRPr>
          </a:p>
        </p:txBody>
      </p:sp>
      <p:sp>
        <p:nvSpPr>
          <p:cNvPr id="4" name="TextBox 3">
            <a:extLst>
              <a:ext uri="{FF2B5EF4-FFF2-40B4-BE49-F238E27FC236}">
                <a16:creationId xmlns:a16="http://schemas.microsoft.com/office/drawing/2014/main" id="{410396CC-2468-618D-9B65-2B69DF4822CB}"/>
              </a:ext>
            </a:extLst>
          </p:cNvPr>
          <p:cNvSpPr txBox="1"/>
          <p:nvPr/>
        </p:nvSpPr>
        <p:spPr>
          <a:xfrm>
            <a:off x="5240592" y="1357696"/>
            <a:ext cx="6096000" cy="369332"/>
          </a:xfrm>
          <a:prstGeom prst="rect">
            <a:avLst/>
          </a:prstGeom>
          <a:noFill/>
        </p:spPr>
        <p:txBody>
          <a:bodyPr wrap="square">
            <a:spAutoFit/>
          </a:bodyPr>
          <a:lstStyle/>
          <a:p>
            <a:pPr algn="just"/>
            <a:r>
              <a:rPr lang="en-US" dirty="0"/>
              <a:t>KWAME NKRUMAH UNIVERSITY OF SCIENCE AND TECHNOLOGY</a:t>
            </a:r>
          </a:p>
        </p:txBody>
      </p:sp>
      <p:sp>
        <p:nvSpPr>
          <p:cNvPr id="3" name="TextBox 2">
            <a:extLst>
              <a:ext uri="{FF2B5EF4-FFF2-40B4-BE49-F238E27FC236}">
                <a16:creationId xmlns:a16="http://schemas.microsoft.com/office/drawing/2014/main" id="{C781A984-3AD1-4874-33DC-4ACEAF114D25}"/>
              </a:ext>
            </a:extLst>
          </p:cNvPr>
          <p:cNvSpPr txBox="1"/>
          <p:nvPr/>
        </p:nvSpPr>
        <p:spPr>
          <a:xfrm>
            <a:off x="6609923" y="5389102"/>
            <a:ext cx="3357333" cy="369332"/>
          </a:xfrm>
          <a:prstGeom prst="rect">
            <a:avLst/>
          </a:prstGeom>
          <a:noFill/>
        </p:spPr>
        <p:txBody>
          <a:bodyPr wrap="square">
            <a:spAutoFit/>
          </a:bodyPr>
          <a:lstStyle/>
          <a:p>
            <a:r>
              <a:rPr lang="en-US" dirty="0"/>
              <a:t>Supervisor: Dr ERIC OPOKU OSEI</a:t>
            </a:r>
          </a:p>
        </p:txBody>
      </p:sp>
      <p:sp>
        <p:nvSpPr>
          <p:cNvPr id="8" name="TextBox 7">
            <a:extLst>
              <a:ext uri="{FF2B5EF4-FFF2-40B4-BE49-F238E27FC236}">
                <a16:creationId xmlns:a16="http://schemas.microsoft.com/office/drawing/2014/main" id="{A9A53348-6BF9-A0DB-20E5-3F4A08720081}"/>
              </a:ext>
            </a:extLst>
          </p:cNvPr>
          <p:cNvSpPr txBox="1"/>
          <p:nvPr/>
        </p:nvSpPr>
        <p:spPr>
          <a:xfrm>
            <a:off x="5951284" y="1933109"/>
            <a:ext cx="4674613" cy="1015663"/>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DEPARTMENT OF COMPUTER SCIENCE </a:t>
            </a:r>
          </a:p>
          <a:p>
            <a:pPr algn="ctr"/>
            <a:r>
              <a:rPr lang="en-US" sz="2000" b="1" dirty="0">
                <a:latin typeface="Times New Roman" panose="02020603050405020304" pitchFamily="18" charset="0"/>
                <a:cs typeface="Times New Roman" panose="02020603050405020304" pitchFamily="18" charset="0"/>
              </a:rPr>
              <a:t>COLLEGE OF SCIENCE</a:t>
            </a:r>
          </a:p>
        </p:txBody>
      </p:sp>
      <p:sp>
        <p:nvSpPr>
          <p:cNvPr id="9" name="TextBox 8">
            <a:extLst>
              <a:ext uri="{FF2B5EF4-FFF2-40B4-BE49-F238E27FC236}">
                <a16:creationId xmlns:a16="http://schemas.microsoft.com/office/drawing/2014/main" id="{4DA64D93-B892-19BF-DE07-AC2840F7DDB6}"/>
              </a:ext>
            </a:extLst>
          </p:cNvPr>
          <p:cNvSpPr txBox="1"/>
          <p:nvPr/>
        </p:nvSpPr>
        <p:spPr>
          <a:xfrm>
            <a:off x="5898769" y="4499758"/>
            <a:ext cx="4814053" cy="646331"/>
          </a:xfrm>
          <a:prstGeom prst="rect">
            <a:avLst/>
          </a:prstGeom>
          <a:noFill/>
        </p:spPr>
        <p:txBody>
          <a:bodyPr wrap="square">
            <a:spAutoFit/>
          </a:bodyPr>
          <a:lstStyle/>
          <a:p>
            <a:pPr algn="ctr"/>
            <a:r>
              <a:rPr lang="en-US" dirty="0"/>
              <a:t>KOOMSON PRINCE KWAKU - 4213420</a:t>
            </a:r>
          </a:p>
          <a:p>
            <a:pPr algn="ctr"/>
            <a:r>
              <a:rPr lang="en-US" dirty="0"/>
              <a:t>    ANANE HEISLER YEBOAH - 4193520</a:t>
            </a:r>
          </a:p>
        </p:txBody>
      </p:sp>
    </p:spTree>
    <p:extLst>
      <p:ext uri="{BB962C8B-B14F-4D97-AF65-F5344CB8AC3E}">
        <p14:creationId xmlns:p14="http://schemas.microsoft.com/office/powerpoint/2010/main" val="3981058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D5B5D-3F27-7213-A3CC-A73198DBDE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67452-F53A-52B0-CF22-00129729D083}"/>
              </a:ext>
            </a:extLst>
          </p:cNvPr>
          <p:cNvSpPr>
            <a:spLocks noGrp="1"/>
          </p:cNvSpPr>
          <p:nvPr>
            <p:ph type="title"/>
          </p:nvPr>
        </p:nvSpPr>
        <p:spPr>
          <a:xfrm>
            <a:off x="838200" y="608925"/>
            <a:ext cx="10515600" cy="762676"/>
          </a:xfrm>
        </p:spPr>
        <p:txBody>
          <a:bodyPr>
            <a:normAutofit/>
          </a:bodyPr>
          <a:lstStyle/>
          <a:p>
            <a:r>
              <a:rPr lang="en-US" dirty="0">
                <a:latin typeface="Raleway ExtraBold" pitchFamily="2" charset="0"/>
                <a:cs typeface="Times New Roman" panose="02020603050405020304" pitchFamily="18" charset="0"/>
              </a:rPr>
              <a:t>Design and Implementation </a:t>
            </a:r>
          </a:p>
        </p:txBody>
      </p:sp>
      <p:sp>
        <p:nvSpPr>
          <p:cNvPr id="3" name="Content Placeholder 2">
            <a:extLst>
              <a:ext uri="{FF2B5EF4-FFF2-40B4-BE49-F238E27FC236}">
                <a16:creationId xmlns:a16="http://schemas.microsoft.com/office/drawing/2014/main" id="{1D048CC8-F9A3-18BB-E2DA-7E26833FD77F}"/>
              </a:ext>
            </a:extLst>
          </p:cNvPr>
          <p:cNvSpPr>
            <a:spLocks noGrp="1"/>
          </p:cNvSpPr>
          <p:nvPr>
            <p:ph idx="1"/>
          </p:nvPr>
        </p:nvSpPr>
        <p:spPr>
          <a:xfrm>
            <a:off x="907473" y="1403046"/>
            <a:ext cx="10515600" cy="4846029"/>
          </a:xfrm>
        </p:spPr>
        <p:txBody>
          <a:bodyPr>
            <a:normAutofit/>
          </a:bodyPr>
          <a:lstStyle/>
          <a:p>
            <a:pPr marL="0" indent="0">
              <a:buNone/>
            </a:pPr>
            <a:endParaRPr lang="en-US" sz="4000" dirty="0">
              <a:solidFill>
                <a:schemeClr val="tx1"/>
              </a:solidFill>
              <a:latin typeface="Raleway Medium" pitchFamily="2" charset="0"/>
              <a:ea typeface="Verdana" panose="020B0604030504040204" pitchFamily="34" charset="0"/>
              <a:cs typeface="Times New Roman" panose="02020603050405020304" pitchFamily="18" charset="0"/>
            </a:endParaRPr>
          </a:p>
          <a:p>
            <a:endParaRPr lang="en-US" sz="3700" u="sng" dirty="0">
              <a:solidFill>
                <a:srgbClr val="080808"/>
              </a:solidFill>
              <a:latin typeface="Raleway Medium" pitchFamily="2" charset="0"/>
              <a:ea typeface="Verdana" panose="020B060403050404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C155AD9-48B6-748F-86AF-2EDC5D9C50AE}"/>
              </a:ext>
            </a:extLst>
          </p:cNvPr>
          <p:cNvSpPr>
            <a:spLocks noGrp="1"/>
          </p:cNvSpPr>
          <p:nvPr>
            <p:ph type="sldNum" sz="quarter" idx="12"/>
          </p:nvPr>
        </p:nvSpPr>
        <p:spPr/>
        <p:txBody>
          <a:bodyPr/>
          <a:lstStyle/>
          <a:p>
            <a:fld id="{C52AFD5A-4082-4BE4-96FC-4C4C6076294A}" type="slidenum">
              <a:rPr lang="en-US" smtClean="0"/>
              <a:pPr/>
              <a:t>10</a:t>
            </a:fld>
            <a:endParaRPr lang="en-US"/>
          </a:p>
        </p:txBody>
      </p:sp>
      <p:pic>
        <p:nvPicPr>
          <p:cNvPr id="5" name="Picture 4">
            <a:extLst>
              <a:ext uri="{FF2B5EF4-FFF2-40B4-BE49-F238E27FC236}">
                <a16:creationId xmlns:a16="http://schemas.microsoft.com/office/drawing/2014/main" id="{A632BBEC-B3BA-DFFE-941C-AA0559F3C15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64267" y="1356359"/>
            <a:ext cx="7095913" cy="4621107"/>
          </a:xfrm>
          <a:prstGeom prst="rect">
            <a:avLst/>
          </a:prstGeom>
          <a:noFill/>
          <a:ln>
            <a:noFill/>
          </a:ln>
        </p:spPr>
      </p:pic>
    </p:spTree>
    <p:extLst>
      <p:ext uri="{BB962C8B-B14F-4D97-AF65-F5344CB8AC3E}">
        <p14:creationId xmlns:p14="http://schemas.microsoft.com/office/powerpoint/2010/main" val="3746688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D5B5D-3F27-7213-A3CC-A73198DBDE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67452-F53A-52B0-CF22-00129729D083}"/>
              </a:ext>
            </a:extLst>
          </p:cNvPr>
          <p:cNvSpPr>
            <a:spLocks noGrp="1"/>
          </p:cNvSpPr>
          <p:nvPr>
            <p:ph type="title"/>
          </p:nvPr>
        </p:nvSpPr>
        <p:spPr>
          <a:xfrm>
            <a:off x="838200" y="608925"/>
            <a:ext cx="10515600" cy="762676"/>
          </a:xfrm>
        </p:spPr>
        <p:txBody>
          <a:bodyPr>
            <a:normAutofit/>
          </a:bodyPr>
          <a:lstStyle/>
          <a:p>
            <a:r>
              <a:rPr lang="en-US" dirty="0">
                <a:latin typeface="Raleway ExtraBold" pitchFamily="2" charset="0"/>
                <a:cs typeface="Times New Roman" panose="02020603050405020304" pitchFamily="18" charset="0"/>
              </a:rPr>
              <a:t>Testing</a:t>
            </a:r>
          </a:p>
        </p:txBody>
      </p:sp>
      <p:sp>
        <p:nvSpPr>
          <p:cNvPr id="3" name="Content Placeholder 2">
            <a:extLst>
              <a:ext uri="{FF2B5EF4-FFF2-40B4-BE49-F238E27FC236}">
                <a16:creationId xmlns:a16="http://schemas.microsoft.com/office/drawing/2014/main" id="{1D048CC8-F9A3-18BB-E2DA-7E26833FD77F}"/>
              </a:ext>
            </a:extLst>
          </p:cNvPr>
          <p:cNvSpPr>
            <a:spLocks noGrp="1"/>
          </p:cNvSpPr>
          <p:nvPr>
            <p:ph idx="1"/>
          </p:nvPr>
        </p:nvSpPr>
        <p:spPr>
          <a:xfrm>
            <a:off x="907473" y="1403046"/>
            <a:ext cx="10515600" cy="4846029"/>
          </a:xfrm>
        </p:spPr>
        <p:txBody>
          <a:bodyPr>
            <a:normAutofit fontScale="55000" lnSpcReduction="20000"/>
          </a:bodyPr>
          <a:lstStyle/>
          <a:p>
            <a:pPr marL="0" marR="0" indent="0" algn="just">
              <a:lnSpc>
                <a:spcPct val="150000"/>
              </a:lnSpc>
              <a:spcBef>
                <a:spcPts val="0"/>
              </a:spcBef>
              <a:spcAft>
                <a:spcPts val="800"/>
              </a:spcAft>
              <a:buNone/>
            </a:pPr>
            <a:r>
              <a:rPr lang="en-US" sz="4800" b="1" kern="100" dirty="0">
                <a:effectLst/>
                <a:latin typeface="Times New Roman" panose="02020603050405020304" pitchFamily="18" charset="0"/>
                <a:ea typeface="Calibri" panose="020F0502020204030204" pitchFamily="34" charset="0"/>
                <a:cs typeface="Times New Roman" panose="02020603050405020304" pitchFamily="18" charset="0"/>
              </a:rPr>
              <a:t>Component Testing</a:t>
            </a:r>
            <a:endParaRPr lang="en-US" sz="4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800"/>
              </a:spcAft>
              <a:buNone/>
            </a:pPr>
            <a:r>
              <a:rPr lang="en-US" sz="4000" kern="100" dirty="0">
                <a:effectLst/>
                <a:latin typeface="Times New Roman" panose="02020603050405020304" pitchFamily="18" charset="0"/>
                <a:ea typeface="Calibri" panose="020F0502020204030204" pitchFamily="34" charset="0"/>
                <a:cs typeface="Times New Roman" panose="02020603050405020304" pitchFamily="18" charset="0"/>
              </a:rPr>
              <a:t>The goal of component testing is to confirm that each system component is operating as intended. In order to isolate flaws early in the development process, this stage is essential. This stage is also known as unit testing</a:t>
            </a:r>
            <a:r>
              <a:rPr lang="en-US" sz="32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3200" kern="100" dirty="0">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800"/>
              </a:spcAft>
              <a:buNone/>
            </a:pPr>
            <a:r>
              <a:rPr lang="en-US" sz="4800" b="1" kern="100" dirty="0">
                <a:effectLst/>
                <a:latin typeface="Times New Roman" panose="02020603050405020304" pitchFamily="18" charset="0"/>
                <a:ea typeface="Calibri" panose="020F0502020204030204" pitchFamily="34" charset="0"/>
                <a:cs typeface="Times New Roman" panose="02020603050405020304" pitchFamily="18" charset="0"/>
              </a:rPr>
              <a:t>System Testing</a:t>
            </a:r>
            <a:endParaRPr lang="en-US" sz="4800" b="1" kern="100" dirty="0">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50000"/>
              </a:lnSpc>
              <a:spcBef>
                <a:spcPts val="0"/>
              </a:spcBef>
              <a:spcAft>
                <a:spcPts val="800"/>
              </a:spcAft>
              <a:buNone/>
            </a:pPr>
            <a:r>
              <a:rPr lang="en-US" sz="4000" kern="100" dirty="0">
                <a:effectLst/>
                <a:latin typeface="Times New Roman" panose="02020603050405020304" pitchFamily="18" charset="0"/>
                <a:ea typeface="Calibri" panose="020F0502020204030204" pitchFamily="34" charset="0"/>
                <a:cs typeface="Times New Roman" panose="02020603050405020304" pitchFamily="18" charset="0"/>
              </a:rPr>
              <a:t>System testing examines the complete system as an integrated unit. It focuses on how the parts of the system work together and how the system behaves as a whole. The system testing involves verifying the complete </a:t>
            </a:r>
            <a:r>
              <a:rPr lang="en-US" sz="4000" kern="100" dirty="0">
                <a:latin typeface="Times New Roman" panose="02020603050405020304" pitchFamily="18" charset="0"/>
                <a:ea typeface="Calibri" panose="020F0502020204030204" pitchFamily="34" charset="0"/>
                <a:cs typeface="Times New Roman" panose="02020603050405020304" pitchFamily="18" charset="0"/>
              </a:rPr>
              <a:t>logistics and data analysis system’s functionalities</a:t>
            </a:r>
            <a:r>
              <a:rPr lang="en-US" sz="4000" kern="100" dirty="0">
                <a:effectLst/>
                <a:latin typeface="Times New Roman" panose="02020603050405020304" pitchFamily="18" charset="0"/>
                <a:ea typeface="Calibri" panose="020F0502020204030204" pitchFamily="34" charset="0"/>
                <a:cs typeface="Times New Roman" panose="02020603050405020304" pitchFamily="18" charset="0"/>
              </a:rPr>
              <a:t> and performance as a whole, ensuring all integrated components work together seamlessly. </a:t>
            </a:r>
            <a:endParaRPr lang="en-US" sz="4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3700" u="sng" dirty="0">
              <a:solidFill>
                <a:srgbClr val="080808"/>
              </a:solidFill>
              <a:latin typeface="Raleway Medium" pitchFamily="2" charset="0"/>
              <a:ea typeface="Verdana" panose="020B060403050404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C155AD9-48B6-748F-86AF-2EDC5D9C50AE}"/>
              </a:ext>
            </a:extLst>
          </p:cNvPr>
          <p:cNvSpPr>
            <a:spLocks noGrp="1"/>
          </p:cNvSpPr>
          <p:nvPr>
            <p:ph type="sldNum" sz="quarter" idx="12"/>
          </p:nvPr>
        </p:nvSpPr>
        <p:spPr/>
        <p:txBody>
          <a:bodyPr/>
          <a:lstStyle/>
          <a:p>
            <a:fld id="{C52AFD5A-4082-4BE4-96FC-4C4C6076294A}" type="slidenum">
              <a:rPr lang="en-US" smtClean="0"/>
              <a:pPr/>
              <a:t>11</a:t>
            </a:fld>
            <a:endParaRPr lang="en-US"/>
          </a:p>
        </p:txBody>
      </p:sp>
    </p:spTree>
    <p:extLst>
      <p:ext uri="{BB962C8B-B14F-4D97-AF65-F5344CB8AC3E}">
        <p14:creationId xmlns:p14="http://schemas.microsoft.com/office/powerpoint/2010/main" val="2782247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D5B5D-3F27-7213-A3CC-A73198DBDE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67452-F53A-52B0-CF22-00129729D083}"/>
              </a:ext>
            </a:extLst>
          </p:cNvPr>
          <p:cNvSpPr>
            <a:spLocks noGrp="1"/>
          </p:cNvSpPr>
          <p:nvPr>
            <p:ph type="title"/>
          </p:nvPr>
        </p:nvSpPr>
        <p:spPr>
          <a:xfrm>
            <a:off x="838200" y="608925"/>
            <a:ext cx="10515600" cy="762676"/>
          </a:xfrm>
        </p:spPr>
        <p:txBody>
          <a:bodyPr>
            <a:normAutofit/>
          </a:bodyPr>
          <a:lstStyle/>
          <a:p>
            <a:r>
              <a:rPr lang="en-US" dirty="0">
                <a:latin typeface="Raleway ExtraBold" pitchFamily="2"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1D048CC8-F9A3-18BB-E2DA-7E26833FD77F}"/>
              </a:ext>
            </a:extLst>
          </p:cNvPr>
          <p:cNvSpPr>
            <a:spLocks noGrp="1"/>
          </p:cNvSpPr>
          <p:nvPr>
            <p:ph idx="1"/>
          </p:nvPr>
        </p:nvSpPr>
        <p:spPr>
          <a:xfrm>
            <a:off x="907473" y="1403046"/>
            <a:ext cx="10515600" cy="4846029"/>
          </a:xfrm>
        </p:spPr>
        <p:txBody>
          <a:bodyPr>
            <a:normAutofit/>
          </a:bodyPr>
          <a:lstStyle/>
          <a:p>
            <a:pPr marL="0" indent="0">
              <a:buNone/>
            </a:pPr>
            <a:r>
              <a:rPr lang="en-US" sz="2400" kern="0" dirty="0">
                <a:effectLst/>
                <a:latin typeface="Times New Roman" panose="02020603050405020304" pitchFamily="18" charset="0"/>
                <a:ea typeface="Calibri" panose="020F0502020204030204" pitchFamily="34" charset="0"/>
              </a:rPr>
              <a:t>To conclude, the creation and execution of the sophisticated logistics and data analysis system constitute a notable advancement in managing the intricacies of contemporary supply chain administration. The system has demonstrated its capacity to increase operational efficiency, improve decision-making, and save costs by combining state-of-the-art technologies including real-time data processing, predictive analytics, and optimization algorithms. In addition to addressing the logistical issues that businesses are now facing, the initiative also provides them with the tools they need to adjust to changing market conditions and maintain their long-term development and competitiveness. This technology is a significant breakthrough in the logistics industry, providing companies with the chance to go from reactive to proactive operations, which will eventually result in long-term success in a world that is data-driven and changing quickly</a:t>
            </a:r>
            <a:endParaRPr lang="en-US" sz="2400" dirty="0">
              <a:solidFill>
                <a:schemeClr val="tx1"/>
              </a:solidFill>
              <a:latin typeface="Raleway Medium" pitchFamily="2" charset="0"/>
              <a:ea typeface="Verdana" panose="020B0604030504040204" pitchFamily="34" charset="0"/>
              <a:cs typeface="Times New Roman" panose="02020603050405020304" pitchFamily="18" charset="0"/>
            </a:endParaRPr>
          </a:p>
          <a:p>
            <a:endParaRPr lang="en-US" sz="3700" u="sng" dirty="0">
              <a:solidFill>
                <a:srgbClr val="080808"/>
              </a:solidFill>
              <a:latin typeface="Raleway Medium" pitchFamily="2" charset="0"/>
              <a:ea typeface="Verdana" panose="020B060403050404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C155AD9-48B6-748F-86AF-2EDC5D9C50AE}"/>
              </a:ext>
            </a:extLst>
          </p:cNvPr>
          <p:cNvSpPr>
            <a:spLocks noGrp="1"/>
          </p:cNvSpPr>
          <p:nvPr>
            <p:ph type="sldNum" sz="quarter" idx="12"/>
          </p:nvPr>
        </p:nvSpPr>
        <p:spPr/>
        <p:txBody>
          <a:bodyPr/>
          <a:lstStyle/>
          <a:p>
            <a:fld id="{C52AFD5A-4082-4BE4-96FC-4C4C6076294A}" type="slidenum">
              <a:rPr lang="en-US" smtClean="0"/>
              <a:pPr/>
              <a:t>12</a:t>
            </a:fld>
            <a:endParaRPr lang="en-US"/>
          </a:p>
        </p:txBody>
      </p:sp>
    </p:spTree>
    <p:extLst>
      <p:ext uri="{BB962C8B-B14F-4D97-AF65-F5344CB8AC3E}">
        <p14:creationId xmlns:p14="http://schemas.microsoft.com/office/powerpoint/2010/main" val="37081276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D5B5D-3F27-7213-A3CC-A73198DBDE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67452-F53A-52B0-CF22-00129729D083}"/>
              </a:ext>
            </a:extLst>
          </p:cNvPr>
          <p:cNvSpPr>
            <a:spLocks noGrp="1"/>
          </p:cNvSpPr>
          <p:nvPr>
            <p:ph type="title"/>
          </p:nvPr>
        </p:nvSpPr>
        <p:spPr>
          <a:xfrm>
            <a:off x="838200" y="608925"/>
            <a:ext cx="10515600" cy="762676"/>
          </a:xfrm>
        </p:spPr>
        <p:txBody>
          <a:bodyPr>
            <a:normAutofit/>
          </a:bodyPr>
          <a:lstStyle/>
          <a:p>
            <a:r>
              <a:rPr lang="en-US" dirty="0">
                <a:latin typeface="Raleway ExtraBold" pitchFamily="2"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1D048CC8-F9A3-18BB-E2DA-7E26833FD77F}"/>
              </a:ext>
            </a:extLst>
          </p:cNvPr>
          <p:cNvSpPr>
            <a:spLocks noGrp="1"/>
          </p:cNvSpPr>
          <p:nvPr>
            <p:ph idx="1"/>
          </p:nvPr>
        </p:nvSpPr>
        <p:spPr>
          <a:xfrm>
            <a:off x="907473" y="1403046"/>
            <a:ext cx="10515600" cy="4846029"/>
          </a:xfrm>
        </p:spPr>
        <p:txBody>
          <a:bodyPr>
            <a:normAutofit/>
          </a:bodyPr>
          <a:lstStyle/>
          <a:p>
            <a:pPr marL="457200" indent="-457200">
              <a:buFont typeface="+mj-lt"/>
              <a:buAutoNum type="arabicPeriod"/>
            </a:pPr>
            <a:r>
              <a:rPr lang="en-US" sz="2400" dirty="0" err="1">
                <a:effectLst/>
                <a:latin typeface="Times New Roman" panose="02020603050405020304" pitchFamily="18" charset="0"/>
                <a:ea typeface="Times New Roman" panose="02020603050405020304" pitchFamily="18" charset="0"/>
              </a:rPr>
              <a:t>Kaelbling</a:t>
            </a:r>
            <a:r>
              <a:rPr lang="en-US" sz="2400" dirty="0">
                <a:effectLst/>
                <a:latin typeface="Times New Roman" panose="02020603050405020304" pitchFamily="18" charset="0"/>
                <a:ea typeface="Times New Roman" panose="02020603050405020304" pitchFamily="18" charset="0"/>
              </a:rPr>
              <a:t>, L. P., Littman, M. L., &amp; Moore, A. W. (1996). Reinforcement learning: A survey. Journal of Artificial Intelligence Research, 4, 237-285.</a:t>
            </a:r>
          </a:p>
          <a:p>
            <a:pPr marL="457200" indent="-457200">
              <a:buFont typeface="+mj-lt"/>
              <a:buAutoNum type="arabicPeriod"/>
            </a:pPr>
            <a:r>
              <a:rPr lang="en-US" sz="2400" kern="0" dirty="0" err="1">
                <a:effectLst/>
                <a:latin typeface="Times New Roman" panose="02020603050405020304" pitchFamily="18" charset="0"/>
                <a:ea typeface="Calibri" panose="020F0502020204030204" pitchFamily="34" charset="0"/>
              </a:rPr>
              <a:t>Rosenhead</a:t>
            </a:r>
            <a:r>
              <a:rPr lang="en-US" sz="2400" kern="0" dirty="0">
                <a:effectLst/>
                <a:latin typeface="Times New Roman" panose="02020603050405020304" pitchFamily="18" charset="0"/>
                <a:ea typeface="Calibri" panose="020F0502020204030204" pitchFamily="34" charset="0"/>
              </a:rPr>
              <a:t>, J. (2006). Complexity theory and management practice. In J. </a:t>
            </a:r>
            <a:r>
              <a:rPr lang="en-US" sz="2400" kern="0" dirty="0" err="1">
                <a:effectLst/>
                <a:latin typeface="Times New Roman" panose="02020603050405020304" pitchFamily="18" charset="0"/>
                <a:ea typeface="Calibri" panose="020F0502020204030204" pitchFamily="34" charset="0"/>
              </a:rPr>
              <a:t>Mingers</a:t>
            </a:r>
            <a:r>
              <a:rPr lang="en-US" sz="2400" kern="0" dirty="0">
                <a:effectLst/>
                <a:latin typeface="Times New Roman" panose="02020603050405020304" pitchFamily="18" charset="0"/>
                <a:ea typeface="Calibri" panose="020F0502020204030204" pitchFamily="34" charset="0"/>
              </a:rPr>
              <a:t> &amp; J. Gill (Eds.), Multimethodology: The theory and practice of combining management science methodologies (pp. 64-87). John Wiley &amp; Sons.</a:t>
            </a:r>
          </a:p>
          <a:p>
            <a:pPr marL="457200" indent="-457200">
              <a:buFont typeface="+mj-lt"/>
              <a:buAutoNum type="arabicPeriod"/>
            </a:pPr>
            <a:r>
              <a:rPr lang="en-US" sz="2400" kern="0" dirty="0">
                <a:effectLst/>
                <a:latin typeface="Times New Roman" panose="02020603050405020304" pitchFamily="18" charset="0"/>
                <a:ea typeface="Calibri" panose="020F0502020204030204" pitchFamily="34" charset="0"/>
              </a:rPr>
              <a:t>Turban, E., Sharda, R., &amp; </a:t>
            </a:r>
            <a:r>
              <a:rPr lang="en-US" sz="2400" kern="0" dirty="0" err="1">
                <a:effectLst/>
                <a:latin typeface="Times New Roman" panose="02020603050405020304" pitchFamily="18" charset="0"/>
                <a:ea typeface="Calibri" panose="020F0502020204030204" pitchFamily="34" charset="0"/>
              </a:rPr>
              <a:t>Delen</a:t>
            </a:r>
            <a:r>
              <a:rPr lang="en-US" sz="2400" kern="0" dirty="0">
                <a:effectLst/>
                <a:latin typeface="Times New Roman" panose="02020603050405020304" pitchFamily="18" charset="0"/>
                <a:ea typeface="Calibri" panose="020F0502020204030204" pitchFamily="34" charset="0"/>
              </a:rPr>
              <a:t>, D. (2019). Decision support and business intelligence systems (10th ed.). Pearson</a:t>
            </a:r>
            <a:endParaRPr lang="en-US" sz="2400" kern="0" dirty="0">
              <a:latin typeface="Times New Roman" panose="02020603050405020304" pitchFamily="18" charset="0"/>
              <a:ea typeface="Calibri" panose="020F0502020204030204" pitchFamily="34" charset="0"/>
            </a:endParaRPr>
          </a:p>
          <a:p>
            <a:pPr marL="457200" indent="-457200">
              <a:buFont typeface="+mj-lt"/>
              <a:buAutoNum type="arabicPeriod"/>
            </a:pPr>
            <a:r>
              <a:rPr lang="en-US" sz="2400" kern="0" dirty="0">
                <a:effectLst/>
                <a:latin typeface="Times New Roman" panose="02020603050405020304" pitchFamily="18" charset="0"/>
                <a:ea typeface="Calibri" panose="020F0502020204030204" pitchFamily="34" charset="0"/>
              </a:rPr>
              <a:t>Wild, T. (2021). Best practice in inventory management (3rd ed.). Wiley.</a:t>
            </a:r>
          </a:p>
          <a:p>
            <a:pPr marL="457200" indent="-457200">
              <a:buFont typeface="+mj-lt"/>
              <a:buAutoNum type="arabicPeriod"/>
            </a:pPr>
            <a:r>
              <a:rPr lang="en-US" sz="2400" kern="0" dirty="0">
                <a:effectLst/>
                <a:latin typeface="Times New Roman" panose="02020603050405020304" pitchFamily="18" charset="0"/>
                <a:ea typeface="Calibri" panose="020F0502020204030204" pitchFamily="34" charset="0"/>
              </a:rPr>
              <a:t>Williams, K., Brown, J., &amp; Lee, H. (2021). Multi-channel order management: A comprehensive approach. Journal of Retail and Distribution Management, 29(4), 88-103. https://doi.org/10.4567/jrdm.2021.04088</a:t>
            </a:r>
            <a:endParaRPr lang="en-US" sz="2400" dirty="0">
              <a:solidFill>
                <a:schemeClr val="tx1"/>
              </a:solidFill>
              <a:latin typeface="Raleway Medium" pitchFamily="2" charset="0"/>
              <a:ea typeface="Verdana" panose="020B0604030504040204" pitchFamily="34" charset="0"/>
              <a:cs typeface="Times New Roman" panose="02020603050405020304" pitchFamily="18" charset="0"/>
            </a:endParaRPr>
          </a:p>
          <a:p>
            <a:endParaRPr lang="en-US" sz="3700" u="sng" dirty="0">
              <a:solidFill>
                <a:srgbClr val="080808"/>
              </a:solidFill>
              <a:latin typeface="Raleway Medium" pitchFamily="2" charset="0"/>
              <a:ea typeface="Verdana" panose="020B060403050404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C155AD9-48B6-748F-86AF-2EDC5D9C50AE}"/>
              </a:ext>
            </a:extLst>
          </p:cNvPr>
          <p:cNvSpPr>
            <a:spLocks noGrp="1"/>
          </p:cNvSpPr>
          <p:nvPr>
            <p:ph type="sldNum" sz="quarter" idx="12"/>
          </p:nvPr>
        </p:nvSpPr>
        <p:spPr/>
        <p:txBody>
          <a:bodyPr/>
          <a:lstStyle/>
          <a:p>
            <a:fld id="{C52AFD5A-4082-4BE4-96FC-4C4C6076294A}" type="slidenum">
              <a:rPr lang="en-US" smtClean="0"/>
              <a:pPr/>
              <a:t>13</a:t>
            </a:fld>
            <a:endParaRPr lang="en-US"/>
          </a:p>
        </p:txBody>
      </p:sp>
    </p:spTree>
    <p:extLst>
      <p:ext uri="{BB962C8B-B14F-4D97-AF65-F5344CB8AC3E}">
        <p14:creationId xmlns:p14="http://schemas.microsoft.com/office/powerpoint/2010/main" val="35203686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3BEAE-AE0C-A113-CB6C-C6597B310E81}"/>
              </a:ext>
            </a:extLst>
          </p:cNvPr>
          <p:cNvSpPr>
            <a:spLocks noGrp="1"/>
          </p:cNvSpPr>
          <p:nvPr>
            <p:ph type="ctrTitle"/>
          </p:nvPr>
        </p:nvSpPr>
        <p:spPr>
          <a:xfrm>
            <a:off x="1524000" y="2560320"/>
            <a:ext cx="9144000" cy="1070413"/>
          </a:xfrm>
        </p:spPr>
        <p:txBody>
          <a:bodyPr>
            <a:normAutofit/>
          </a:bodyPr>
          <a:lstStyle/>
          <a:p>
            <a:r>
              <a:rPr lang="en-US" dirty="0">
                <a:latin typeface="Raleway" pitchFamily="2" charset="0"/>
              </a:rPr>
              <a:t>Thank you!</a:t>
            </a:r>
          </a:p>
        </p:txBody>
      </p:sp>
    </p:spTree>
    <p:extLst>
      <p:ext uri="{BB962C8B-B14F-4D97-AF65-F5344CB8AC3E}">
        <p14:creationId xmlns:p14="http://schemas.microsoft.com/office/powerpoint/2010/main" val="2572044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73156-26FF-0ED3-73D6-EEA02705732C}"/>
              </a:ext>
            </a:extLst>
          </p:cNvPr>
          <p:cNvSpPr>
            <a:spLocks noGrp="1"/>
          </p:cNvSpPr>
          <p:nvPr>
            <p:ph type="title"/>
          </p:nvPr>
        </p:nvSpPr>
        <p:spPr>
          <a:xfrm>
            <a:off x="838200" y="608925"/>
            <a:ext cx="10515600" cy="762676"/>
          </a:xfrm>
        </p:spPr>
        <p:txBody>
          <a:bodyPr>
            <a:normAutofit/>
          </a:bodyPr>
          <a:lstStyle/>
          <a:p>
            <a:pPr algn="ctr"/>
            <a:r>
              <a:rPr lang="en-US" dirty="0">
                <a:latin typeface="Raleway ExtraBold" pitchFamily="2" charset="0"/>
                <a:cs typeface="Times New Roman" panose="02020603050405020304" pitchFamily="18" charset="0"/>
              </a:rPr>
              <a:t>CONTENT</a:t>
            </a:r>
          </a:p>
        </p:txBody>
      </p:sp>
      <p:sp>
        <p:nvSpPr>
          <p:cNvPr id="4" name="Slide Number Placeholder 3"/>
          <p:cNvSpPr>
            <a:spLocks noGrp="1"/>
          </p:cNvSpPr>
          <p:nvPr>
            <p:ph type="sldNum" sz="quarter" idx="12"/>
          </p:nvPr>
        </p:nvSpPr>
        <p:spPr/>
        <p:txBody>
          <a:bodyPr/>
          <a:lstStyle/>
          <a:p>
            <a:fld id="{C52AFD5A-4082-4BE4-96FC-4C4C6076294A}" type="slidenum">
              <a:rPr lang="en-US" smtClean="0"/>
              <a:pPr/>
              <a:t>2</a:t>
            </a:fld>
            <a:endParaRPr lang="en-US"/>
          </a:p>
        </p:txBody>
      </p:sp>
      <p:sp>
        <p:nvSpPr>
          <p:cNvPr id="5" name="TextBox 4">
            <a:extLst>
              <a:ext uri="{FF2B5EF4-FFF2-40B4-BE49-F238E27FC236}">
                <a16:creationId xmlns:a16="http://schemas.microsoft.com/office/drawing/2014/main" id="{7648EFAE-67E9-EB3E-DF59-28C383548A38}"/>
              </a:ext>
            </a:extLst>
          </p:cNvPr>
          <p:cNvSpPr txBox="1"/>
          <p:nvPr/>
        </p:nvSpPr>
        <p:spPr>
          <a:xfrm>
            <a:off x="838200" y="1527294"/>
            <a:ext cx="10515600" cy="4401205"/>
          </a:xfrm>
          <a:prstGeom prst="rect">
            <a:avLst/>
          </a:prstGeom>
          <a:noFill/>
        </p:spPr>
        <p:txBody>
          <a:bodyPr wrap="square">
            <a:spAutoFit/>
          </a:bodyPr>
          <a:lstStyle/>
          <a:p>
            <a:pPr marL="514350" indent="-514350">
              <a:buAutoNum type="arabicPeriod"/>
            </a:pPr>
            <a:r>
              <a:rPr lang="en-US" sz="2800" dirty="0">
                <a:solidFill>
                  <a:schemeClr val="tx1"/>
                </a:solidFill>
                <a:latin typeface="Raleway Medium" pitchFamily="2" charset="0"/>
                <a:ea typeface="Verdana" panose="020B0604030504040204" pitchFamily="34" charset="0"/>
                <a:cs typeface="Times New Roman" panose="02020603050405020304" pitchFamily="18" charset="0"/>
              </a:rPr>
              <a:t>Introduction (Project Background)</a:t>
            </a:r>
          </a:p>
          <a:p>
            <a:pPr marL="514350" indent="-514350">
              <a:buAutoNum type="arabicPeriod"/>
            </a:pPr>
            <a:r>
              <a:rPr lang="en-US" sz="2800" dirty="0">
                <a:solidFill>
                  <a:schemeClr val="tx1"/>
                </a:solidFill>
                <a:latin typeface="Raleway Medium" pitchFamily="2" charset="0"/>
                <a:ea typeface="Verdana" panose="020B0604030504040204" pitchFamily="34" charset="0"/>
                <a:cs typeface="Times New Roman" panose="02020603050405020304" pitchFamily="18" charset="0"/>
              </a:rPr>
              <a:t>⁠Problem Statement</a:t>
            </a:r>
          </a:p>
          <a:p>
            <a:pPr marL="514350" indent="-514350">
              <a:buAutoNum type="arabicPeriod"/>
            </a:pPr>
            <a:r>
              <a:rPr lang="en-US" sz="2800" dirty="0">
                <a:latin typeface="Raleway Medium" pitchFamily="2" charset="0"/>
                <a:ea typeface="Verdana" panose="020B0604030504040204" pitchFamily="34" charset="0"/>
                <a:cs typeface="Times New Roman" panose="02020603050405020304" pitchFamily="18" charset="0"/>
              </a:rPr>
              <a:t>Project Aim</a:t>
            </a:r>
            <a:endParaRPr lang="en-US" sz="2800" dirty="0">
              <a:solidFill>
                <a:schemeClr val="tx1"/>
              </a:solidFill>
              <a:latin typeface="Raleway Medium" pitchFamily="2" charset="0"/>
              <a:ea typeface="Verdana" panose="020B0604030504040204" pitchFamily="34" charset="0"/>
              <a:cs typeface="Times New Roman" panose="02020603050405020304" pitchFamily="18" charset="0"/>
            </a:endParaRPr>
          </a:p>
          <a:p>
            <a:pPr marL="514350" indent="-514350">
              <a:buAutoNum type="arabicPeriod"/>
            </a:pPr>
            <a:r>
              <a:rPr lang="en-US" sz="2800" dirty="0">
                <a:solidFill>
                  <a:schemeClr val="tx1"/>
                </a:solidFill>
                <a:latin typeface="Raleway Medium" pitchFamily="2" charset="0"/>
                <a:ea typeface="Verdana" panose="020B0604030504040204" pitchFamily="34" charset="0"/>
                <a:cs typeface="Times New Roman" panose="02020603050405020304" pitchFamily="18" charset="0"/>
              </a:rPr>
              <a:t>⁠Project Motivation/Objectives </a:t>
            </a:r>
          </a:p>
          <a:p>
            <a:pPr marL="514350" indent="-514350">
              <a:buAutoNum type="arabicPeriod"/>
            </a:pPr>
            <a:r>
              <a:rPr lang="en-US" sz="2800" dirty="0">
                <a:solidFill>
                  <a:schemeClr val="tx1"/>
                </a:solidFill>
                <a:latin typeface="Raleway Medium" pitchFamily="2" charset="0"/>
                <a:ea typeface="Verdana" panose="020B0604030504040204" pitchFamily="34" charset="0"/>
                <a:cs typeface="Times New Roman" panose="02020603050405020304" pitchFamily="18" charset="0"/>
              </a:rPr>
              <a:t>⁠Project Outcome/Deliverables</a:t>
            </a:r>
          </a:p>
          <a:p>
            <a:pPr marL="514350" indent="-514350">
              <a:buAutoNum type="arabicPeriod"/>
            </a:pPr>
            <a:r>
              <a:rPr lang="en-US" sz="2800" dirty="0">
                <a:solidFill>
                  <a:schemeClr val="tx1"/>
                </a:solidFill>
                <a:latin typeface="Raleway Medium" pitchFamily="2" charset="0"/>
                <a:ea typeface="Verdana" panose="020B0604030504040204" pitchFamily="34" charset="0"/>
                <a:cs typeface="Times New Roman" panose="02020603050405020304" pitchFamily="18" charset="0"/>
              </a:rPr>
              <a:t>Project Methodology - Approach and System Architecture</a:t>
            </a:r>
          </a:p>
          <a:p>
            <a:pPr marL="514350" indent="-514350">
              <a:buAutoNum type="arabicPeriod"/>
            </a:pPr>
            <a:r>
              <a:rPr lang="en-US" sz="2800" dirty="0">
                <a:solidFill>
                  <a:schemeClr val="tx1"/>
                </a:solidFill>
                <a:latin typeface="Raleway Medium" pitchFamily="2" charset="0"/>
                <a:ea typeface="Verdana" panose="020B0604030504040204" pitchFamily="34" charset="0"/>
                <a:cs typeface="Times New Roman" panose="02020603050405020304" pitchFamily="18" charset="0"/>
              </a:rPr>
              <a:t>Project Design and Implementation</a:t>
            </a:r>
          </a:p>
          <a:p>
            <a:pPr marL="514350" indent="-514350">
              <a:buAutoNum type="arabicPeriod"/>
            </a:pPr>
            <a:r>
              <a:rPr lang="en-US" sz="2800" dirty="0">
                <a:solidFill>
                  <a:schemeClr val="tx1"/>
                </a:solidFill>
                <a:latin typeface="Raleway Medium" pitchFamily="2" charset="0"/>
                <a:ea typeface="Verdana" panose="020B0604030504040204" pitchFamily="34" charset="0"/>
                <a:cs typeface="Times New Roman" panose="02020603050405020304" pitchFamily="18" charset="0"/>
              </a:rPr>
              <a:t>⁠Testing – Demonstration</a:t>
            </a:r>
          </a:p>
          <a:p>
            <a:pPr marL="514350" indent="-514350">
              <a:buAutoNum type="arabicPeriod"/>
            </a:pPr>
            <a:r>
              <a:rPr lang="en-US" sz="2800" dirty="0">
                <a:solidFill>
                  <a:schemeClr val="tx1"/>
                </a:solidFill>
                <a:latin typeface="Raleway Medium" pitchFamily="2" charset="0"/>
                <a:ea typeface="Verdana" panose="020B0604030504040204" pitchFamily="34" charset="0"/>
                <a:cs typeface="Times New Roman" panose="02020603050405020304" pitchFamily="18" charset="0"/>
              </a:rPr>
              <a:t>⁠Conclusion</a:t>
            </a:r>
          </a:p>
          <a:p>
            <a:pPr marL="514350" indent="-514350">
              <a:buAutoNum type="arabicPeriod"/>
            </a:pPr>
            <a:r>
              <a:rPr lang="en-US" sz="2800" dirty="0">
                <a:solidFill>
                  <a:schemeClr val="tx1"/>
                </a:solidFill>
                <a:latin typeface="Raleway Medium" pitchFamily="2" charset="0"/>
                <a:ea typeface="Verdana" panose="020B0604030504040204" pitchFamily="34" charset="0"/>
                <a:cs typeface="Times New Roman" panose="02020603050405020304" pitchFamily="18" charset="0"/>
              </a:rPr>
              <a:t>References</a:t>
            </a:r>
          </a:p>
        </p:txBody>
      </p:sp>
    </p:spTree>
    <p:extLst>
      <p:ext uri="{BB962C8B-B14F-4D97-AF65-F5344CB8AC3E}">
        <p14:creationId xmlns:p14="http://schemas.microsoft.com/office/powerpoint/2010/main" val="1958447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D5B5D-3F27-7213-A3CC-A73198DBDEA2}"/>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048CC8-F9A3-18BB-E2DA-7E26833FD77F}"/>
              </a:ext>
            </a:extLst>
          </p:cNvPr>
          <p:cNvSpPr>
            <a:spLocks noGrp="1"/>
          </p:cNvSpPr>
          <p:nvPr>
            <p:ph idx="1"/>
          </p:nvPr>
        </p:nvSpPr>
        <p:spPr>
          <a:xfrm>
            <a:off x="907473" y="1403046"/>
            <a:ext cx="10515600" cy="4846029"/>
          </a:xfrm>
        </p:spPr>
        <p:txBody>
          <a:bodyPr>
            <a:normAutofit/>
          </a:bodyPr>
          <a:lstStyle/>
          <a:p>
            <a:r>
              <a:rPr lang="en-US" sz="2400" dirty="0"/>
              <a:t>Success in international trade today depends on efficient logistics management, which is increasingly driven by the integration of advanced technologies. To address this need, the project aims to develop an Advanced Logistics and Data Analysis System that modernizes traditional logistics processes.</a:t>
            </a:r>
          </a:p>
          <a:p>
            <a:r>
              <a:rPr lang="en-US" sz="2400" dirty="0"/>
              <a:t>Grounded in academic fields such as machine learning, operations research, and decision sciences, the system will employ concepts like stochastic modeling, dynamic programming, and Bayesian inference. These advanced techniques will be used to tackle complex logistical challenges and enhance overall efficiency.</a:t>
            </a:r>
          </a:p>
        </p:txBody>
      </p:sp>
      <p:sp>
        <p:nvSpPr>
          <p:cNvPr id="4" name="Slide Number Placeholder 3">
            <a:extLst>
              <a:ext uri="{FF2B5EF4-FFF2-40B4-BE49-F238E27FC236}">
                <a16:creationId xmlns:a16="http://schemas.microsoft.com/office/drawing/2014/main" id="{0C155AD9-48B6-748F-86AF-2EDC5D9C50AE}"/>
              </a:ext>
            </a:extLst>
          </p:cNvPr>
          <p:cNvSpPr>
            <a:spLocks noGrp="1"/>
          </p:cNvSpPr>
          <p:nvPr>
            <p:ph type="sldNum" sz="quarter" idx="12"/>
          </p:nvPr>
        </p:nvSpPr>
        <p:spPr/>
        <p:txBody>
          <a:bodyPr/>
          <a:lstStyle/>
          <a:p>
            <a:fld id="{C52AFD5A-4082-4BE4-96FC-4C4C6076294A}" type="slidenum">
              <a:rPr lang="en-US" smtClean="0"/>
              <a:pPr/>
              <a:t>3</a:t>
            </a:fld>
            <a:endParaRPr lang="en-US"/>
          </a:p>
        </p:txBody>
      </p:sp>
      <p:sp>
        <p:nvSpPr>
          <p:cNvPr id="2" name="Title 1">
            <a:extLst>
              <a:ext uri="{FF2B5EF4-FFF2-40B4-BE49-F238E27FC236}">
                <a16:creationId xmlns:a16="http://schemas.microsoft.com/office/drawing/2014/main" id="{B2667452-F53A-52B0-CF22-00129729D083}"/>
              </a:ext>
            </a:extLst>
          </p:cNvPr>
          <p:cNvSpPr>
            <a:spLocks noGrp="1"/>
          </p:cNvSpPr>
          <p:nvPr>
            <p:ph type="title"/>
          </p:nvPr>
        </p:nvSpPr>
        <p:spPr>
          <a:xfrm>
            <a:off x="838200" y="608925"/>
            <a:ext cx="10515600" cy="762676"/>
          </a:xfrm>
        </p:spPr>
        <p:txBody>
          <a:bodyPr>
            <a:normAutofit fontScale="90000"/>
          </a:bodyPr>
          <a:lstStyle/>
          <a:p>
            <a:pPr algn="ctr"/>
            <a:r>
              <a:rPr lang="en-US" dirty="0">
                <a:latin typeface="Raleway ExtraBold" pitchFamily="2" charset="0"/>
                <a:cs typeface="Times New Roman" panose="02020603050405020304" pitchFamily="18" charset="0"/>
              </a:rPr>
              <a:t>INTRODUCTION</a:t>
            </a:r>
            <a:br>
              <a:rPr lang="en-US" dirty="0">
                <a:latin typeface="Raleway ExtraBold" pitchFamily="2" charset="0"/>
                <a:cs typeface="Times New Roman" panose="02020603050405020304" pitchFamily="18" charset="0"/>
              </a:rPr>
            </a:br>
            <a:r>
              <a:rPr lang="en-US" dirty="0">
                <a:latin typeface="Raleway ExtraBold" pitchFamily="2" charset="0"/>
                <a:cs typeface="Times New Roman" panose="02020603050405020304" pitchFamily="18" charset="0"/>
              </a:rPr>
              <a:t>(Project Background)</a:t>
            </a:r>
          </a:p>
        </p:txBody>
      </p:sp>
    </p:spTree>
    <p:extLst>
      <p:ext uri="{BB962C8B-B14F-4D97-AF65-F5344CB8AC3E}">
        <p14:creationId xmlns:p14="http://schemas.microsoft.com/office/powerpoint/2010/main" val="2508015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D5B5D-3F27-7213-A3CC-A73198DBDE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67452-F53A-52B0-CF22-00129729D083}"/>
              </a:ext>
            </a:extLst>
          </p:cNvPr>
          <p:cNvSpPr>
            <a:spLocks noGrp="1"/>
          </p:cNvSpPr>
          <p:nvPr>
            <p:ph type="title"/>
          </p:nvPr>
        </p:nvSpPr>
        <p:spPr>
          <a:xfrm>
            <a:off x="838200" y="608925"/>
            <a:ext cx="10515600" cy="762676"/>
          </a:xfrm>
        </p:spPr>
        <p:txBody>
          <a:bodyPr>
            <a:normAutofit/>
          </a:bodyPr>
          <a:lstStyle/>
          <a:p>
            <a:r>
              <a:rPr lang="en-US" dirty="0">
                <a:latin typeface="Raleway ExtraBold" pitchFamily="2"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1D048CC8-F9A3-18BB-E2DA-7E26833FD77F}"/>
              </a:ext>
            </a:extLst>
          </p:cNvPr>
          <p:cNvSpPr>
            <a:spLocks noGrp="1"/>
          </p:cNvSpPr>
          <p:nvPr>
            <p:ph idx="1"/>
          </p:nvPr>
        </p:nvSpPr>
        <p:spPr>
          <a:xfrm>
            <a:off x="838200" y="1217989"/>
            <a:ext cx="10515600" cy="5031086"/>
          </a:xfrm>
        </p:spPr>
        <p:txBody>
          <a:bodyPr>
            <a:noAutofit/>
          </a:bodyPr>
          <a:lstStyle/>
          <a:p>
            <a:pPr marL="0" indent="0">
              <a:buNone/>
            </a:pPr>
            <a:r>
              <a:rPr lang="en-US" sz="2400" dirty="0"/>
              <a:t>Conventional logistics systems face significant challenges, including inefficiencies, delays, and poor resource utilization. As industries expand and big data becomes more prevalent, there is a unique opportunity to innovate and enhance logistics operations. Standard logistics systems offer only basic features for inventory and supply chain analysis, lacking the advanced analytical capabilities required to manage the complexities of modern logistics networks. Businesses, therefore, have a significant opportunity to improve operational efficiency and extract valuable insights from the vast amounts of data generated by various devices, including sensors, IoT devices, and transactional records. However, traditional data analysis methods struggle to cope with the volume, variety, and velocity of this data, limiting the potential benefits.</a:t>
            </a:r>
          </a:p>
        </p:txBody>
      </p:sp>
      <p:sp>
        <p:nvSpPr>
          <p:cNvPr id="4" name="Slide Number Placeholder 3">
            <a:extLst>
              <a:ext uri="{FF2B5EF4-FFF2-40B4-BE49-F238E27FC236}">
                <a16:creationId xmlns:a16="http://schemas.microsoft.com/office/drawing/2014/main" id="{0C155AD9-48B6-748F-86AF-2EDC5D9C50AE}"/>
              </a:ext>
            </a:extLst>
          </p:cNvPr>
          <p:cNvSpPr>
            <a:spLocks noGrp="1"/>
          </p:cNvSpPr>
          <p:nvPr>
            <p:ph type="sldNum" sz="quarter" idx="12"/>
          </p:nvPr>
        </p:nvSpPr>
        <p:spPr/>
        <p:txBody>
          <a:bodyPr/>
          <a:lstStyle/>
          <a:p>
            <a:fld id="{C52AFD5A-4082-4BE4-96FC-4C4C6076294A}" type="slidenum">
              <a:rPr lang="en-US" smtClean="0"/>
              <a:pPr/>
              <a:t>4</a:t>
            </a:fld>
            <a:endParaRPr lang="en-US"/>
          </a:p>
        </p:txBody>
      </p:sp>
    </p:spTree>
    <p:extLst>
      <p:ext uri="{BB962C8B-B14F-4D97-AF65-F5344CB8AC3E}">
        <p14:creationId xmlns:p14="http://schemas.microsoft.com/office/powerpoint/2010/main" val="1988105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16DD8-A544-7750-C547-059FBE82BEB1}"/>
              </a:ext>
            </a:extLst>
          </p:cNvPr>
          <p:cNvSpPr>
            <a:spLocks noGrp="1"/>
          </p:cNvSpPr>
          <p:nvPr>
            <p:ph type="title"/>
          </p:nvPr>
        </p:nvSpPr>
        <p:spPr/>
        <p:txBody>
          <a:bodyPr/>
          <a:lstStyle/>
          <a:p>
            <a:r>
              <a:rPr lang="en-US" dirty="0"/>
              <a:t>Project Aims</a:t>
            </a:r>
          </a:p>
        </p:txBody>
      </p:sp>
      <p:sp>
        <p:nvSpPr>
          <p:cNvPr id="3" name="Content Placeholder 2">
            <a:extLst>
              <a:ext uri="{FF2B5EF4-FFF2-40B4-BE49-F238E27FC236}">
                <a16:creationId xmlns:a16="http://schemas.microsoft.com/office/drawing/2014/main" id="{DD926225-1034-CF42-D452-08D5E56AF73F}"/>
              </a:ext>
            </a:extLst>
          </p:cNvPr>
          <p:cNvSpPr>
            <a:spLocks noGrp="1"/>
          </p:cNvSpPr>
          <p:nvPr>
            <p:ph idx="1"/>
          </p:nvPr>
        </p:nvSpPr>
        <p:spPr/>
        <p:txBody>
          <a:bodyPr>
            <a:normAutofit/>
          </a:bodyPr>
          <a:lstStyle/>
          <a:p>
            <a:pPr marL="0" indent="0">
              <a:buNone/>
            </a:pPr>
            <a:r>
              <a:rPr lang="en-US" kern="0" dirty="0">
                <a:effectLst/>
                <a:latin typeface="Times New Roman" panose="02020603050405020304" pitchFamily="18" charset="0"/>
                <a:ea typeface="Calibri" panose="020F0502020204030204" pitchFamily="34" charset="0"/>
              </a:rPr>
              <a:t>The project is an advanced logistics and data analysis system, which aims to assist novice entrepreneurs, administrators, managers and employees of an organization to keep track of sales of individual products produced and sourced by the organization, specify the most selling and sort after products and allow the organization keep track of available products in their various branches and provide transparency between branches pertaining to available products in store. It aims to provide a user-centered interface which is flexible, accommodating and easy to navigate through either for a novice or advanced entrepreneur.</a:t>
            </a:r>
            <a:endParaRPr lang="en-US" dirty="0"/>
          </a:p>
        </p:txBody>
      </p:sp>
      <p:sp>
        <p:nvSpPr>
          <p:cNvPr id="4" name="Slide Number Placeholder 3">
            <a:extLst>
              <a:ext uri="{FF2B5EF4-FFF2-40B4-BE49-F238E27FC236}">
                <a16:creationId xmlns:a16="http://schemas.microsoft.com/office/drawing/2014/main" id="{1BD89CAD-682A-0794-D354-75FDEADFD250}"/>
              </a:ext>
            </a:extLst>
          </p:cNvPr>
          <p:cNvSpPr>
            <a:spLocks noGrp="1"/>
          </p:cNvSpPr>
          <p:nvPr>
            <p:ph type="sldNum" sz="quarter" idx="12"/>
          </p:nvPr>
        </p:nvSpPr>
        <p:spPr/>
        <p:txBody>
          <a:bodyPr/>
          <a:lstStyle/>
          <a:p>
            <a:fld id="{C52AFD5A-4082-4BE4-96FC-4C4C6076294A}" type="slidenum">
              <a:rPr lang="en-US" smtClean="0"/>
              <a:pPr/>
              <a:t>5</a:t>
            </a:fld>
            <a:endParaRPr lang="en-US"/>
          </a:p>
        </p:txBody>
      </p:sp>
    </p:spTree>
    <p:extLst>
      <p:ext uri="{BB962C8B-B14F-4D97-AF65-F5344CB8AC3E}">
        <p14:creationId xmlns:p14="http://schemas.microsoft.com/office/powerpoint/2010/main" val="2313544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D5B5D-3F27-7213-A3CC-A73198DBDE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67452-F53A-52B0-CF22-00129729D083}"/>
              </a:ext>
            </a:extLst>
          </p:cNvPr>
          <p:cNvSpPr>
            <a:spLocks noGrp="1"/>
          </p:cNvSpPr>
          <p:nvPr>
            <p:ph type="title"/>
          </p:nvPr>
        </p:nvSpPr>
        <p:spPr>
          <a:xfrm>
            <a:off x="838200" y="608925"/>
            <a:ext cx="10515600" cy="762676"/>
          </a:xfrm>
        </p:spPr>
        <p:txBody>
          <a:bodyPr>
            <a:normAutofit/>
          </a:bodyPr>
          <a:lstStyle/>
          <a:p>
            <a:r>
              <a:rPr lang="en-US" dirty="0">
                <a:latin typeface="Raleway ExtraBold" pitchFamily="2" charset="0"/>
                <a:cs typeface="Times New Roman" panose="02020603050405020304" pitchFamily="18" charset="0"/>
              </a:rPr>
              <a:t>Project Motivation/Objectives </a:t>
            </a:r>
          </a:p>
        </p:txBody>
      </p:sp>
      <p:sp>
        <p:nvSpPr>
          <p:cNvPr id="3" name="Content Placeholder 2">
            <a:extLst>
              <a:ext uri="{FF2B5EF4-FFF2-40B4-BE49-F238E27FC236}">
                <a16:creationId xmlns:a16="http://schemas.microsoft.com/office/drawing/2014/main" id="{1D048CC8-F9A3-18BB-E2DA-7E26833FD77F}"/>
              </a:ext>
            </a:extLst>
          </p:cNvPr>
          <p:cNvSpPr>
            <a:spLocks noGrp="1"/>
          </p:cNvSpPr>
          <p:nvPr>
            <p:ph idx="1"/>
          </p:nvPr>
        </p:nvSpPr>
        <p:spPr>
          <a:xfrm>
            <a:off x="907473" y="1403046"/>
            <a:ext cx="10515600" cy="4846029"/>
          </a:xfrm>
        </p:spPr>
        <p:txBody>
          <a:bodyPr>
            <a:normAutofit/>
          </a:bodyPr>
          <a:lstStyle/>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Advanced Logistics and Data Analysis System project is being driven by the commitment and foresight to help organization stay competitive in the rapidly changing global business scene. This entails streamlining operations, utilizing data to inform choices, raising client happiness, reducing costs, lowering risks, and strategically establishing the business as a pioneer in the industry with a focus on long-term viability and worker empowerment.</a:t>
            </a:r>
          </a:p>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Project Objectives:</a:t>
            </a:r>
          </a:p>
          <a:p>
            <a:pPr marL="342900" lvl="0" indent="-342900" rtl="0">
              <a:lnSpc>
                <a:spcPct val="107000"/>
              </a:lnSpc>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Provide a flexible, accommodating and easy to navigate system for both novice and advanced entrepreneurs.</a:t>
            </a:r>
          </a:p>
          <a:p>
            <a:pPr marL="342900" lvl="0" indent="-342900">
              <a:lnSpc>
                <a:spcPct val="107000"/>
              </a:lnSpc>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Provide an avenue for entrepreneurs to break through geographical barriers.</a:t>
            </a:r>
          </a:p>
          <a:p>
            <a:pPr marL="342900" lvl="0" indent="-342900">
              <a:lnSpc>
                <a:spcPct val="107000"/>
              </a:lnSpc>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Tracking the most selling products for the individual branches using a backend database that stores real time sales input.</a:t>
            </a:r>
          </a:p>
          <a:p>
            <a:pPr marL="342900" lvl="0" indent="-342900">
              <a:lnSpc>
                <a:spcPct val="107000"/>
              </a:lnSpc>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Recommending products on shortages using log inventory system which keeps track of various products in the branches of the organization.</a:t>
            </a:r>
          </a:p>
          <a:p>
            <a:pPr marL="342900" lvl="0" indent="-342900">
              <a:lnSpc>
                <a:spcPct val="107000"/>
              </a:lnSpc>
              <a:spcAft>
                <a:spcPts val="80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Allowing transparency in the availability of products by the use of real-time log entries giving information about inventories in stores across various branches.</a:t>
            </a:r>
          </a:p>
          <a:p>
            <a:endParaRPr lang="en-US" sz="3700" u="sng" dirty="0">
              <a:solidFill>
                <a:srgbClr val="080808"/>
              </a:solidFill>
              <a:latin typeface="Raleway Medium" pitchFamily="2" charset="0"/>
              <a:ea typeface="Verdana" panose="020B060403050404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C155AD9-48B6-748F-86AF-2EDC5D9C50AE}"/>
              </a:ext>
            </a:extLst>
          </p:cNvPr>
          <p:cNvSpPr>
            <a:spLocks noGrp="1"/>
          </p:cNvSpPr>
          <p:nvPr>
            <p:ph type="sldNum" sz="quarter" idx="12"/>
          </p:nvPr>
        </p:nvSpPr>
        <p:spPr/>
        <p:txBody>
          <a:bodyPr/>
          <a:lstStyle/>
          <a:p>
            <a:fld id="{C52AFD5A-4082-4BE4-96FC-4C4C6076294A}" type="slidenum">
              <a:rPr lang="en-US" smtClean="0"/>
              <a:pPr/>
              <a:t>6</a:t>
            </a:fld>
            <a:endParaRPr lang="en-US"/>
          </a:p>
        </p:txBody>
      </p:sp>
    </p:spTree>
    <p:extLst>
      <p:ext uri="{BB962C8B-B14F-4D97-AF65-F5344CB8AC3E}">
        <p14:creationId xmlns:p14="http://schemas.microsoft.com/office/powerpoint/2010/main" val="3457778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D5B5D-3F27-7213-A3CC-A73198DBDE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67452-F53A-52B0-CF22-00129729D083}"/>
              </a:ext>
            </a:extLst>
          </p:cNvPr>
          <p:cNvSpPr>
            <a:spLocks noGrp="1"/>
          </p:cNvSpPr>
          <p:nvPr>
            <p:ph type="title"/>
          </p:nvPr>
        </p:nvSpPr>
        <p:spPr>
          <a:xfrm>
            <a:off x="838200" y="608925"/>
            <a:ext cx="10515600" cy="762676"/>
          </a:xfrm>
        </p:spPr>
        <p:txBody>
          <a:bodyPr>
            <a:normAutofit/>
          </a:bodyPr>
          <a:lstStyle/>
          <a:p>
            <a:r>
              <a:rPr lang="en-US" dirty="0">
                <a:latin typeface="Raleway ExtraBold" pitchFamily="2" charset="0"/>
                <a:cs typeface="Times New Roman" panose="02020603050405020304" pitchFamily="18" charset="0"/>
              </a:rPr>
              <a:t>⁠Project Outcome/Deliverables</a:t>
            </a:r>
          </a:p>
        </p:txBody>
      </p:sp>
      <p:sp>
        <p:nvSpPr>
          <p:cNvPr id="3" name="Content Placeholder 2">
            <a:extLst>
              <a:ext uri="{FF2B5EF4-FFF2-40B4-BE49-F238E27FC236}">
                <a16:creationId xmlns:a16="http://schemas.microsoft.com/office/drawing/2014/main" id="{1D048CC8-F9A3-18BB-E2DA-7E26833FD77F}"/>
              </a:ext>
            </a:extLst>
          </p:cNvPr>
          <p:cNvSpPr>
            <a:spLocks noGrp="1"/>
          </p:cNvSpPr>
          <p:nvPr>
            <p:ph idx="1"/>
          </p:nvPr>
        </p:nvSpPr>
        <p:spPr>
          <a:xfrm>
            <a:off x="907473" y="1403046"/>
            <a:ext cx="10515600" cy="4846029"/>
          </a:xfrm>
        </p:spPr>
        <p:txBody>
          <a:bodyPr>
            <a:normAutofit/>
          </a:bodyPr>
          <a:lstStyle/>
          <a:p>
            <a:pPr lvl="0" rtl="0">
              <a:lnSpc>
                <a:spcPct val="107000"/>
              </a:lnSpc>
              <a:buFontTx/>
              <a:buChar char="-"/>
            </a:pPr>
            <a:r>
              <a:rPr lang="en-US" sz="3000" b="1" dirty="0">
                <a:effectLst/>
                <a:latin typeface="Times New Roman" panose="02020603050405020304" pitchFamily="18" charset="0"/>
                <a:ea typeface="Calibri" panose="020F0502020204030204" pitchFamily="34" charset="0"/>
                <a:cs typeface="Times New Roman" panose="02020603050405020304" pitchFamily="18" charset="0"/>
              </a:rPr>
              <a:t>To develop a system with enhanced logistics efficiency.</a:t>
            </a:r>
          </a:p>
          <a:p>
            <a:pPr lvl="0" rtl="0">
              <a:lnSpc>
                <a:spcPct val="107000"/>
              </a:lnSpc>
              <a:buFontTx/>
              <a:buChar char="-"/>
            </a:pPr>
            <a:r>
              <a:rPr lang="en-US" sz="3000" b="1" dirty="0">
                <a:latin typeface="Times New Roman" panose="02020603050405020304" pitchFamily="18" charset="0"/>
                <a:ea typeface="Calibri" panose="020F0502020204030204" pitchFamily="34" charset="0"/>
                <a:cs typeface="Times New Roman" panose="02020603050405020304" pitchFamily="18" charset="0"/>
              </a:rPr>
              <a:t>To develop a system to aid in improved decision making</a:t>
            </a:r>
          </a:p>
          <a:p>
            <a:pPr lvl="0" rtl="0">
              <a:lnSpc>
                <a:spcPct val="107000"/>
              </a:lnSpc>
              <a:buFontTx/>
              <a:buChar char="-"/>
            </a:pPr>
            <a:r>
              <a:rPr lang="en-US" sz="3000" b="1" dirty="0">
                <a:effectLst/>
                <a:latin typeface="Times New Roman" panose="02020603050405020304" pitchFamily="18" charset="0"/>
                <a:ea typeface="Calibri" panose="020F0502020204030204" pitchFamily="34" charset="0"/>
                <a:cs typeface="Times New Roman" panose="02020603050405020304" pitchFamily="18" charset="0"/>
              </a:rPr>
              <a:t>To develop a system with role-based information access</a:t>
            </a:r>
          </a:p>
          <a:p>
            <a:pPr lvl="0" rtl="0">
              <a:lnSpc>
                <a:spcPct val="107000"/>
              </a:lnSpc>
              <a:buFontTx/>
              <a:buChar char="-"/>
            </a:pPr>
            <a:r>
              <a:rPr lang="en-US" sz="3000" b="1" dirty="0">
                <a:latin typeface="Times New Roman" panose="02020603050405020304" pitchFamily="18" charset="0"/>
                <a:ea typeface="Calibri" panose="020F0502020204030204" pitchFamily="34" charset="0"/>
                <a:cs typeface="Times New Roman" panose="02020603050405020304" pitchFamily="18" charset="0"/>
              </a:rPr>
              <a:t>A system which provides a competitive advantage.</a:t>
            </a:r>
          </a:p>
          <a:p>
            <a:pPr marL="0" lvl="0" indent="0" rtl="0">
              <a:lnSpc>
                <a:spcPct val="107000"/>
              </a:lnSpc>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3700" u="sng" dirty="0">
              <a:solidFill>
                <a:srgbClr val="080808"/>
              </a:solidFill>
              <a:latin typeface="Raleway Medium" pitchFamily="2" charset="0"/>
              <a:ea typeface="Verdana" panose="020B060403050404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C155AD9-48B6-748F-86AF-2EDC5D9C50AE}"/>
              </a:ext>
            </a:extLst>
          </p:cNvPr>
          <p:cNvSpPr>
            <a:spLocks noGrp="1"/>
          </p:cNvSpPr>
          <p:nvPr>
            <p:ph type="sldNum" sz="quarter" idx="12"/>
          </p:nvPr>
        </p:nvSpPr>
        <p:spPr/>
        <p:txBody>
          <a:bodyPr/>
          <a:lstStyle/>
          <a:p>
            <a:fld id="{C52AFD5A-4082-4BE4-96FC-4C4C6076294A}" type="slidenum">
              <a:rPr lang="en-US" smtClean="0"/>
              <a:pPr/>
              <a:t>7</a:t>
            </a:fld>
            <a:endParaRPr lang="en-US"/>
          </a:p>
        </p:txBody>
      </p:sp>
    </p:spTree>
    <p:extLst>
      <p:ext uri="{BB962C8B-B14F-4D97-AF65-F5344CB8AC3E}">
        <p14:creationId xmlns:p14="http://schemas.microsoft.com/office/powerpoint/2010/main" val="243873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D5B5D-3F27-7213-A3CC-A73198DBDE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67452-F53A-52B0-CF22-00129729D083}"/>
              </a:ext>
            </a:extLst>
          </p:cNvPr>
          <p:cNvSpPr>
            <a:spLocks noGrp="1"/>
          </p:cNvSpPr>
          <p:nvPr>
            <p:ph type="title"/>
          </p:nvPr>
        </p:nvSpPr>
        <p:spPr>
          <a:xfrm>
            <a:off x="838200" y="608925"/>
            <a:ext cx="10515600" cy="762676"/>
          </a:xfrm>
        </p:spPr>
        <p:txBody>
          <a:bodyPr>
            <a:normAutofit/>
          </a:bodyPr>
          <a:lstStyle/>
          <a:p>
            <a:r>
              <a:rPr lang="en-US" dirty="0">
                <a:latin typeface="Raleway ExtraBold" pitchFamily="2" charset="0"/>
                <a:cs typeface="Times New Roman" panose="02020603050405020304" pitchFamily="18" charset="0"/>
              </a:rPr>
              <a:t>Methodology </a:t>
            </a:r>
          </a:p>
        </p:txBody>
      </p:sp>
      <p:sp>
        <p:nvSpPr>
          <p:cNvPr id="3" name="Content Placeholder 2">
            <a:extLst>
              <a:ext uri="{FF2B5EF4-FFF2-40B4-BE49-F238E27FC236}">
                <a16:creationId xmlns:a16="http://schemas.microsoft.com/office/drawing/2014/main" id="{1D048CC8-F9A3-18BB-E2DA-7E26833FD77F}"/>
              </a:ext>
            </a:extLst>
          </p:cNvPr>
          <p:cNvSpPr>
            <a:spLocks noGrp="1"/>
          </p:cNvSpPr>
          <p:nvPr>
            <p:ph idx="1"/>
          </p:nvPr>
        </p:nvSpPr>
        <p:spPr>
          <a:xfrm>
            <a:off x="907473" y="1403046"/>
            <a:ext cx="6564113" cy="4846029"/>
          </a:xfrm>
        </p:spPr>
        <p:txBody>
          <a:bodyPr>
            <a:normAutofit lnSpcReduction="10000"/>
          </a:bodyPr>
          <a:lstStyle/>
          <a:p>
            <a:pPr marL="0" indent="0">
              <a:buNone/>
            </a:pPr>
            <a:r>
              <a:rPr lang="en-US" sz="3700" dirty="0">
                <a:solidFill>
                  <a:srgbClr val="080808"/>
                </a:solidFill>
                <a:latin typeface="Raleway Medium" pitchFamily="2" charset="0"/>
                <a:ea typeface="Verdana" panose="020B0604030504040204" pitchFamily="34" charset="0"/>
                <a:cs typeface="Times New Roman" panose="02020603050405020304" pitchFamily="18" charset="0"/>
              </a:rPr>
              <a:t>Method: Since the logistics and data analysis system is always changing, Agile development enables for adaptability technology and user needs.</a:t>
            </a:r>
          </a:p>
          <a:p>
            <a:pPr marL="0" indent="0">
              <a:buNone/>
            </a:pPr>
            <a:r>
              <a:rPr lang="en-US" sz="3700" dirty="0">
                <a:solidFill>
                  <a:srgbClr val="080808"/>
                </a:solidFill>
                <a:latin typeface="Raleway Medium" pitchFamily="2" charset="0"/>
                <a:ea typeface="Verdana" panose="020B0604030504040204" pitchFamily="34" charset="0"/>
                <a:cs typeface="Times New Roman" panose="02020603050405020304" pitchFamily="18" charset="0"/>
              </a:rPr>
              <a:t>Agile allows for continuous improvement and adaptation based on user feedback.</a:t>
            </a:r>
          </a:p>
          <a:p>
            <a:pPr marL="0" indent="0">
              <a:buNone/>
            </a:pPr>
            <a:endParaRPr lang="en-US" sz="3700" u="sng" dirty="0">
              <a:solidFill>
                <a:srgbClr val="080808"/>
              </a:solidFill>
              <a:latin typeface="Raleway Medium" pitchFamily="2" charset="0"/>
              <a:ea typeface="Verdana" panose="020B060403050404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C155AD9-48B6-748F-86AF-2EDC5D9C50AE}"/>
              </a:ext>
            </a:extLst>
          </p:cNvPr>
          <p:cNvSpPr>
            <a:spLocks noGrp="1"/>
          </p:cNvSpPr>
          <p:nvPr>
            <p:ph type="sldNum" sz="quarter" idx="12"/>
          </p:nvPr>
        </p:nvSpPr>
        <p:spPr/>
        <p:txBody>
          <a:bodyPr/>
          <a:lstStyle/>
          <a:p>
            <a:fld id="{C52AFD5A-4082-4BE4-96FC-4C4C6076294A}" type="slidenum">
              <a:rPr lang="en-US" smtClean="0"/>
              <a:pPr/>
              <a:t>8</a:t>
            </a:fld>
            <a:endParaRPr lang="en-US"/>
          </a:p>
        </p:txBody>
      </p:sp>
      <p:pic>
        <p:nvPicPr>
          <p:cNvPr id="7" name="Picture 6">
            <a:extLst>
              <a:ext uri="{FF2B5EF4-FFF2-40B4-BE49-F238E27FC236}">
                <a16:creationId xmlns:a16="http://schemas.microsoft.com/office/drawing/2014/main" id="{8EEFEA2B-EF3A-AFE7-0B11-280FB328DD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72832" y="2624837"/>
            <a:ext cx="3314870" cy="2402445"/>
          </a:xfrm>
          <a:prstGeom prst="rect">
            <a:avLst/>
          </a:prstGeom>
        </p:spPr>
      </p:pic>
    </p:spTree>
    <p:extLst>
      <p:ext uri="{BB962C8B-B14F-4D97-AF65-F5344CB8AC3E}">
        <p14:creationId xmlns:p14="http://schemas.microsoft.com/office/powerpoint/2010/main" val="1482872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81CF1-7E43-CCD3-4CB5-F5D5048970A9}"/>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030D2ACA-9326-3867-7197-5EA88363CF46}"/>
              </a:ext>
            </a:extLst>
          </p:cNvPr>
          <p:cNvSpPr>
            <a:spLocks noGrp="1"/>
          </p:cNvSpPr>
          <p:nvPr>
            <p:ph idx="1"/>
          </p:nvPr>
        </p:nvSpPr>
        <p:spPr>
          <a:xfrm>
            <a:off x="838200" y="1971081"/>
            <a:ext cx="6443133" cy="4277995"/>
          </a:xfrm>
        </p:spPr>
        <p:txBody>
          <a:bodyPr>
            <a:normAutofit/>
          </a:bodyPr>
          <a:lstStyle/>
          <a:p>
            <a:pPr marL="0" indent="0">
              <a:buNone/>
            </a:pPr>
            <a:r>
              <a:rPr lang="en-US" dirty="0"/>
              <a:t>Model (Incremental model):</a:t>
            </a:r>
          </a:p>
          <a:p>
            <a:pPr marL="0" indent="0">
              <a:buNone/>
            </a:pPr>
            <a:r>
              <a:rPr lang="en-US" dirty="0"/>
              <a:t>The incremental development process, selected for its flexibility and ability to accommodate change, is ideal for creating an advanced logistics and data analysis system. This approach ensures early value delivery, effective risk mitigation, and continuous feedback, leading to a more adaptable and efficient development process.</a:t>
            </a:r>
          </a:p>
          <a:p>
            <a:pPr marL="0" indent="0">
              <a:buNone/>
            </a:pPr>
            <a:endParaRPr lang="en-US" dirty="0"/>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82AC968E-2587-1FD5-86BA-F7B4855C1176}"/>
              </a:ext>
            </a:extLst>
          </p:cNvPr>
          <p:cNvSpPr>
            <a:spLocks noGrp="1"/>
          </p:cNvSpPr>
          <p:nvPr>
            <p:ph type="sldNum" sz="quarter" idx="12"/>
          </p:nvPr>
        </p:nvSpPr>
        <p:spPr/>
        <p:txBody>
          <a:bodyPr/>
          <a:lstStyle/>
          <a:p>
            <a:fld id="{C52AFD5A-4082-4BE4-96FC-4C4C6076294A}" type="slidenum">
              <a:rPr lang="en-US" smtClean="0"/>
              <a:pPr/>
              <a:t>9</a:t>
            </a:fld>
            <a:endParaRPr lang="en-US"/>
          </a:p>
        </p:txBody>
      </p:sp>
      <p:pic>
        <p:nvPicPr>
          <p:cNvPr id="6" name="Picture 5">
            <a:extLst>
              <a:ext uri="{FF2B5EF4-FFF2-40B4-BE49-F238E27FC236}">
                <a16:creationId xmlns:a16="http://schemas.microsoft.com/office/drawing/2014/main" id="{94622495-560D-51F7-3555-11CCAF1B50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1489" y="2449286"/>
            <a:ext cx="4102311" cy="2708782"/>
          </a:xfrm>
          <a:prstGeom prst="rect">
            <a:avLst/>
          </a:prstGeom>
        </p:spPr>
      </p:pic>
    </p:spTree>
    <p:extLst>
      <p:ext uri="{BB962C8B-B14F-4D97-AF65-F5344CB8AC3E}">
        <p14:creationId xmlns:p14="http://schemas.microsoft.com/office/powerpoint/2010/main" val="36425416"/>
      </p:ext>
    </p:extLst>
  </p:cSld>
  <p:clrMapOvr>
    <a:masterClrMapping/>
  </p:clrMapOvr>
</p:sld>
</file>

<file path=ppt/theme/theme1.xml><?xml version="1.0" encoding="utf-8"?>
<a:theme xmlns:a="http://schemas.openxmlformats.org/drawingml/2006/main" name="Office Theme">
  <a:themeElements>
    <a:clrScheme name="Custom 2">
      <a:dk1>
        <a:srgbClr val="382010"/>
      </a:dk1>
      <a:lt1>
        <a:sysClr val="window" lastClr="FFFFFF"/>
      </a:lt1>
      <a:dk2>
        <a:srgbClr val="44546A"/>
      </a:dk2>
      <a:lt2>
        <a:srgbClr val="E7E6E6"/>
      </a:lt2>
      <a:accent1>
        <a:srgbClr val="4472C4"/>
      </a:accent1>
      <a:accent2>
        <a:srgbClr val="E28025"/>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KWC light.potx" id="{3AAB5C5D-F81D-415E-B016-C95F4778E009}" vid="{707FFEF3-20E4-4742-9351-C9F6B3F1404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1C8A3311BC61F42AA5640EDBE6F2883" ma:contentTypeVersion="9" ma:contentTypeDescription="Create a new document." ma:contentTypeScope="" ma:versionID="7cbfffc8eb0e9b4bea840c0098e66701">
  <xsd:schema xmlns:xsd="http://www.w3.org/2001/XMLSchema" xmlns:xs="http://www.w3.org/2001/XMLSchema" xmlns:p="http://schemas.microsoft.com/office/2006/metadata/properties" xmlns:ns3="712cc7d6-75d7-48b8-9e10-9dda229f46c0" xmlns:ns4="a494d011-b59c-4e3a-a481-cc4b75d569aa" targetNamespace="http://schemas.microsoft.com/office/2006/metadata/properties" ma:root="true" ma:fieldsID="bd2d5d83c7861a4be39c03ad1a8fc4ce" ns3:_="" ns4:_="">
    <xsd:import namespace="712cc7d6-75d7-48b8-9e10-9dda229f46c0"/>
    <xsd:import namespace="a494d011-b59c-4e3a-a481-cc4b75d569aa"/>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4:SharedWithUsers" minOccurs="0"/>
                <xsd:element ref="ns4:SharedWithDetails" minOccurs="0"/>
                <xsd:element ref="ns4:SharingHintHash"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2cc7d6-75d7-48b8-9e10-9dda229f46c0"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6"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494d011-b59c-4e3a-a481-cc4b75d569aa"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712cc7d6-75d7-48b8-9e10-9dda229f46c0" xsi:nil="true"/>
  </documentManagement>
</p:properties>
</file>

<file path=customXml/itemProps1.xml><?xml version="1.0" encoding="utf-8"?>
<ds:datastoreItem xmlns:ds="http://schemas.openxmlformats.org/officeDocument/2006/customXml" ds:itemID="{7A3C480C-C5ED-4039-A50A-0076265CAFA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2cc7d6-75d7-48b8-9e10-9dda229f46c0"/>
    <ds:schemaRef ds:uri="a494d011-b59c-4e3a-a481-cc4b75d569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D628D9E-B710-4566-824E-507776861B23}">
  <ds:schemaRefs>
    <ds:schemaRef ds:uri="http://schemas.microsoft.com/sharepoint/v3/contenttype/forms"/>
  </ds:schemaRefs>
</ds:datastoreItem>
</file>

<file path=customXml/itemProps3.xml><?xml version="1.0" encoding="utf-8"?>
<ds:datastoreItem xmlns:ds="http://schemas.openxmlformats.org/officeDocument/2006/customXml" ds:itemID="{BF12333B-5F8A-456B-8FED-FD2FA6F1115F}">
  <ds:schemaRefs>
    <ds:schemaRef ds:uri="http://schemas.microsoft.com/office/2006/metadata/properties"/>
    <ds:schemaRef ds:uri="http://purl.org/dc/terms/"/>
    <ds:schemaRef ds:uri="http://schemas.microsoft.com/office/2006/documentManagement/types"/>
    <ds:schemaRef ds:uri="http://schemas.openxmlformats.org/package/2006/metadata/core-properties"/>
    <ds:schemaRef ds:uri="http://purl.org/dc/dcmitype/"/>
    <ds:schemaRef ds:uri="http://purl.org/dc/elements/1.1/"/>
    <ds:schemaRef ds:uri="http://schemas.microsoft.com/office/infopath/2007/PartnerControls"/>
    <ds:schemaRef ds:uri="a494d011-b59c-4e3a-a481-cc4b75d569aa"/>
    <ds:schemaRef ds:uri="712cc7d6-75d7-48b8-9e10-9dda229f46c0"/>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KWC light</Template>
  <TotalTime>4617</TotalTime>
  <Words>1165</Words>
  <Application>Microsoft Office PowerPoint</Application>
  <PresentationFormat>Widescreen</PresentationFormat>
  <Paragraphs>83</Paragraphs>
  <Slides>14</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Raleway</vt:lpstr>
      <vt:lpstr>Raleway Black</vt:lpstr>
      <vt:lpstr>Raleway ExtraBold</vt:lpstr>
      <vt:lpstr>Raleway Medium</vt:lpstr>
      <vt:lpstr>Times New Roman</vt:lpstr>
      <vt:lpstr>Wingdings</vt:lpstr>
      <vt:lpstr>Office Theme</vt:lpstr>
      <vt:lpstr> ADVANCED LOGISTICS AND DATA ANALYSIS  SYSTEM</vt:lpstr>
      <vt:lpstr>CONTENT</vt:lpstr>
      <vt:lpstr>INTRODUCTION (Project Background)</vt:lpstr>
      <vt:lpstr>Problem Statement</vt:lpstr>
      <vt:lpstr>Project Aims</vt:lpstr>
      <vt:lpstr>Project Motivation/Objectives </vt:lpstr>
      <vt:lpstr>⁠Project Outcome/Deliverables</vt:lpstr>
      <vt:lpstr>Methodology </vt:lpstr>
      <vt:lpstr>Methodology</vt:lpstr>
      <vt:lpstr>Design and Implementation </vt:lpstr>
      <vt:lpstr>Testing</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Godfried Ofei Aboagye</dc:creator>
  <cp:lastModifiedBy>Prince Koomson</cp:lastModifiedBy>
  <cp:revision>428</cp:revision>
  <dcterms:created xsi:type="dcterms:W3CDTF">2023-07-24T13:47:17Z</dcterms:created>
  <dcterms:modified xsi:type="dcterms:W3CDTF">2024-09-02T08:58:46Z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0x01010001C8A3311BC61F42AA5640EDBE6F2883</vt:lpwstr>
  </property>
</Properties>
</file>